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8"/>
  </p:notesMasterIdLst>
  <p:sldIdLst>
    <p:sldId id="256" r:id="rId5"/>
    <p:sldId id="309" r:id="rId6"/>
    <p:sldId id="314" r:id="rId7"/>
    <p:sldId id="315" r:id="rId8"/>
    <p:sldId id="316" r:id="rId9"/>
    <p:sldId id="317" r:id="rId10"/>
    <p:sldId id="348" r:id="rId11"/>
    <p:sldId id="349" r:id="rId12"/>
    <p:sldId id="350" r:id="rId13"/>
    <p:sldId id="351" r:id="rId14"/>
    <p:sldId id="352" r:id="rId15"/>
    <p:sldId id="353" r:id="rId16"/>
    <p:sldId id="325" r:id="rId17"/>
    <p:sldId id="327" r:id="rId18"/>
    <p:sldId id="354" r:id="rId19"/>
    <p:sldId id="355" r:id="rId20"/>
    <p:sldId id="329" r:id="rId21"/>
    <p:sldId id="326" r:id="rId22"/>
    <p:sldId id="331" r:id="rId23"/>
    <p:sldId id="330" r:id="rId24"/>
    <p:sldId id="333" r:id="rId25"/>
    <p:sldId id="334" r:id="rId26"/>
    <p:sldId id="332" r:id="rId27"/>
    <p:sldId id="356" r:id="rId28"/>
    <p:sldId id="358" r:id="rId29"/>
    <p:sldId id="357" r:id="rId30"/>
    <p:sldId id="337" r:id="rId31"/>
    <p:sldId id="338" r:id="rId32"/>
    <p:sldId id="340" r:id="rId33"/>
    <p:sldId id="344" r:id="rId34"/>
    <p:sldId id="339" r:id="rId35"/>
    <p:sldId id="345" r:id="rId36"/>
    <p:sldId id="341" r:id="rId37"/>
    <p:sldId id="346" r:id="rId38"/>
    <p:sldId id="342" r:id="rId39"/>
    <p:sldId id="347" r:id="rId40"/>
    <p:sldId id="359" r:id="rId41"/>
    <p:sldId id="312" r:id="rId42"/>
    <p:sldId id="310" r:id="rId43"/>
    <p:sldId id="311" r:id="rId44"/>
    <p:sldId id="319" r:id="rId45"/>
    <p:sldId id="320" r:id="rId46"/>
    <p:sldId id="321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urier Prime" panose="020B0604020202020204" charset="0"/>
      <p:regular r:id="rId53"/>
      <p:bold r:id="rId54"/>
      <p:italic r:id="rId55"/>
      <p:boldItalic r:id="rId56"/>
    </p:embeddedFont>
    <p:embeddedFont>
      <p:font typeface="Montserrat Medium" panose="00000600000000000000" pitchFamily="2" charset="0"/>
      <p:regular r:id="rId57"/>
      <p:bold r:id="rId58"/>
      <p:italic r:id="rId59"/>
      <p:boldItalic r:id="rId60"/>
    </p:embeddedFont>
    <p:embeddedFont>
      <p:font typeface="Montserrat SemiBold" panose="00000700000000000000" pitchFamily="2" charset="0"/>
      <p:regular r:id="rId61"/>
      <p:bold r:id="rId62"/>
      <p:italic r:id="rId63"/>
      <p:boldItalic r:id="rId64"/>
    </p:embeddedFont>
    <p:embeddedFont>
      <p:font typeface="MS Mincho" panose="02020609040205080304" pitchFamily="49" charset="-128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AC6255-B36E-4058-959F-416B84E204E9}" v="2" dt="2021-11-13T00:18:44.308"/>
  </p1510:revLst>
</p1510:revInfo>
</file>

<file path=ppt/tableStyles.xml><?xml version="1.0" encoding="utf-8"?>
<a:tblStyleLst xmlns:a="http://schemas.openxmlformats.org/drawingml/2006/main" def="{DC51CBEC-752A-41C1-849D-92640D47AE63}">
  <a:tblStyle styleId="{DC51CBEC-752A-41C1-849D-92640D47AE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ASHRI KANITKAR09 - 75252019009" userId="S::dhanashri.kanitkar@svkmmumbai.onmicrosoft.com::af39a721-37a6-4147-a98b-ceb4fc2941a9" providerId="AD" clId="Web-{D8AC6255-B36E-4058-959F-416B84E204E9}"/>
    <pc:docChg chg="modSld">
      <pc:chgData name="DHANASHRI KANITKAR09 - 75252019009" userId="S::dhanashri.kanitkar@svkmmumbai.onmicrosoft.com::af39a721-37a6-4147-a98b-ceb4fc2941a9" providerId="AD" clId="Web-{D8AC6255-B36E-4058-959F-416B84E204E9}" dt="2021-11-13T00:18:44.308" v="1" actId="20577"/>
      <pc:docMkLst>
        <pc:docMk/>
      </pc:docMkLst>
      <pc:sldChg chg="modSp">
        <pc:chgData name="DHANASHRI KANITKAR09 - 75252019009" userId="S::dhanashri.kanitkar@svkmmumbai.onmicrosoft.com::af39a721-37a6-4147-a98b-ceb4fc2941a9" providerId="AD" clId="Web-{D8AC6255-B36E-4058-959F-416B84E204E9}" dt="2021-11-13T00:18:44.308" v="1" actId="20577"/>
        <pc:sldMkLst>
          <pc:docMk/>
          <pc:sldMk cId="1162953664" sldId="350"/>
        </pc:sldMkLst>
        <pc:spChg chg="mod">
          <ac:chgData name="DHANASHRI KANITKAR09 - 75252019009" userId="S::dhanashri.kanitkar@svkmmumbai.onmicrosoft.com::af39a721-37a6-4147-a98b-ceb4fc2941a9" providerId="AD" clId="Web-{D8AC6255-B36E-4058-959F-416B84E204E9}" dt="2021-11-13T00:18:44.308" v="1" actId="20577"/>
          <ac:spMkLst>
            <pc:docMk/>
            <pc:sldMk cId="1162953664" sldId="350"/>
            <ac:spMk id="3" creationId="{BB9BB07B-A9DA-4670-B226-7A9D27505F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89eefa4c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89eefa4c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89eefa4ca_0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89eefa4ca_0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99d3c12f5_0_3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99d3c12f5_0_3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9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89eefa4c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89eefa4c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4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solidFill>
          <a:schemeClr val="accent6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8"/>
          <p:cNvGrpSpPr/>
          <p:nvPr/>
        </p:nvGrpSpPr>
        <p:grpSpPr>
          <a:xfrm>
            <a:off x="-6289" y="-3"/>
            <a:ext cx="720168" cy="705353"/>
            <a:chOff x="-6289" y="-3"/>
            <a:chExt cx="720168" cy="705353"/>
          </a:xfrm>
        </p:grpSpPr>
        <p:grpSp>
          <p:nvGrpSpPr>
            <p:cNvPr id="169" name="Google Shape;169;p18"/>
            <p:cNvGrpSpPr/>
            <p:nvPr/>
          </p:nvGrpSpPr>
          <p:grpSpPr>
            <a:xfrm>
              <a:off x="-6289" y="-3"/>
              <a:ext cx="418800" cy="414300"/>
              <a:chOff x="-6289" y="-3"/>
              <a:chExt cx="418800" cy="414300"/>
            </a:xfrm>
          </p:grpSpPr>
          <p:cxnSp>
            <p:nvCxnSpPr>
              <p:cNvPr id="170" name="Google Shape;170;p18"/>
              <p:cNvCxnSpPr/>
              <p:nvPr/>
            </p:nvCxnSpPr>
            <p:spPr>
              <a:xfrm rot="10800000" flipH="1">
                <a:off x="-6289" y="409347"/>
                <a:ext cx="418800" cy="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411058" y="-3"/>
                <a:ext cx="0" cy="4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2" name="Google Shape;172;p18"/>
            <p:cNvGrpSpPr/>
            <p:nvPr/>
          </p:nvGrpSpPr>
          <p:grpSpPr>
            <a:xfrm rot="10800000" flipH="1">
              <a:off x="277235" y="254399"/>
              <a:ext cx="436644" cy="450951"/>
              <a:chOff x="8517710" y="4278047"/>
              <a:chExt cx="436644" cy="450951"/>
            </a:xfrm>
          </p:grpSpPr>
          <p:sp>
            <p:nvSpPr>
              <p:cNvPr id="173" name="Google Shape;173;p18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18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266706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537589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5995824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537700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3266713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5995738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8328223" y="4451825"/>
            <a:ext cx="531602" cy="531603"/>
            <a:chOff x="189698" y="4451825"/>
            <a:chExt cx="531602" cy="531603"/>
          </a:xfrm>
        </p:grpSpPr>
        <p:sp>
          <p:nvSpPr>
            <p:cNvPr id="184" name="Google Shape;184;p18"/>
            <p:cNvSpPr/>
            <p:nvPr/>
          </p:nvSpPr>
          <p:spPr>
            <a:xfrm>
              <a:off x="265900" y="445182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 rot="10800000" flipH="1">
              <a:off x="189698" y="4528028"/>
              <a:ext cx="455400" cy="45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863953" y="0"/>
            <a:ext cx="1879741" cy="2699100"/>
            <a:chOff x="863953" y="0"/>
            <a:chExt cx="1879741" cy="2699100"/>
          </a:xfrm>
        </p:grpSpPr>
        <p:sp>
          <p:nvSpPr>
            <p:cNvPr id="32" name="Google Shape;32;p3"/>
            <p:cNvSpPr/>
            <p:nvPr/>
          </p:nvSpPr>
          <p:spPr>
            <a:xfrm>
              <a:off x="1011800" y="12946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3953" y="0"/>
              <a:ext cx="1555500" cy="23649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488993" y="244440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900" y="2891250"/>
            <a:ext cx="5541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8303" y="1296354"/>
            <a:ext cx="19668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7225" y="3533650"/>
            <a:ext cx="391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5165509" y="2820975"/>
            <a:ext cx="2862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165499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3"/>
          </p:nvPr>
        </p:nvSpPr>
        <p:spPr>
          <a:xfrm>
            <a:off x="1124250" y="2820975"/>
            <a:ext cx="2868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1127128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5400000">
            <a:off x="21565" y="4284732"/>
            <a:ext cx="841357" cy="897194"/>
            <a:chOff x="7861376" y="3788720"/>
            <a:chExt cx="1285889" cy="1371228"/>
          </a:xfrm>
        </p:grpSpPr>
        <p:grpSp>
          <p:nvGrpSpPr>
            <p:cNvPr id="58" name="Google Shape;58;p5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59" name="Google Shape;59;p5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5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1" name="Google Shape;61;p5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353825" y="4118157"/>
            <a:ext cx="602021" cy="608418"/>
            <a:chOff x="8353825" y="4118157"/>
            <a:chExt cx="602021" cy="608418"/>
          </a:xfrm>
        </p:grpSpPr>
        <p:sp>
          <p:nvSpPr>
            <p:cNvPr id="63" name="Google Shape;63;p5"/>
            <p:cNvSpPr/>
            <p:nvPr/>
          </p:nvSpPr>
          <p:spPr>
            <a:xfrm>
              <a:off x="8353825" y="427117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8430023" y="4118157"/>
              <a:ext cx="525823" cy="532221"/>
              <a:chOff x="8430023" y="4118157"/>
              <a:chExt cx="525823" cy="532221"/>
            </a:xfrm>
          </p:grpSpPr>
          <p:sp>
            <p:nvSpPr>
              <p:cNvPr id="65" name="Google Shape;65;p5"/>
              <p:cNvSpPr/>
              <p:nvPr/>
            </p:nvSpPr>
            <p:spPr>
              <a:xfrm rot="10800000" flipH="1">
                <a:off x="8430023" y="4194978"/>
                <a:ext cx="455400" cy="455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8789646" y="4118157"/>
                <a:ext cx="166200" cy="153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642650" y="1669350"/>
            <a:ext cx="6367800" cy="25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2" name="Google Shape;82;p8"/>
          <p:cNvGrpSpPr/>
          <p:nvPr/>
        </p:nvGrpSpPr>
        <p:grpSpPr>
          <a:xfrm>
            <a:off x="7632776" y="-5"/>
            <a:ext cx="1511224" cy="1583405"/>
            <a:chOff x="7632776" y="-5"/>
            <a:chExt cx="1511224" cy="1583405"/>
          </a:xfrm>
        </p:grpSpPr>
        <p:grpSp>
          <p:nvGrpSpPr>
            <p:cNvPr id="83" name="Google Shape;83;p8"/>
            <p:cNvGrpSpPr/>
            <p:nvPr/>
          </p:nvGrpSpPr>
          <p:grpSpPr>
            <a:xfrm rot="10800000" flipH="1">
              <a:off x="7866900" y="-5"/>
              <a:ext cx="1277100" cy="1368300"/>
              <a:chOff x="7866900" y="3775225"/>
              <a:chExt cx="1277100" cy="1368300"/>
            </a:xfrm>
          </p:grpSpPr>
          <p:cxnSp>
            <p:nvCxnSpPr>
              <p:cNvPr id="84" name="Google Shape;84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6" name="Google Shape;86;p8"/>
            <p:cNvSpPr/>
            <p:nvPr/>
          </p:nvSpPr>
          <p:spPr>
            <a:xfrm flipH="1">
              <a:off x="7632776" y="114930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7909659" y="4071009"/>
            <a:ext cx="1273422" cy="1109284"/>
            <a:chOff x="7909659" y="4071009"/>
            <a:chExt cx="1273422" cy="1109284"/>
          </a:xfrm>
        </p:grpSpPr>
        <p:grpSp>
          <p:nvGrpSpPr>
            <p:cNvPr id="88" name="Google Shape;88;p8"/>
            <p:cNvGrpSpPr/>
            <p:nvPr/>
          </p:nvGrpSpPr>
          <p:grpSpPr>
            <a:xfrm rot="-5400000" flipH="1">
              <a:off x="8403953" y="4401164"/>
              <a:ext cx="698829" cy="859429"/>
              <a:chOff x="7866900" y="3775225"/>
              <a:chExt cx="1277100" cy="1368300"/>
            </a:xfrm>
          </p:grpSpPr>
          <p:cxnSp>
            <p:nvCxnSpPr>
              <p:cNvPr id="89" name="Google Shape;89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1" name="Google Shape;91;p8"/>
            <p:cNvSpPr/>
            <p:nvPr/>
          </p:nvSpPr>
          <p:spPr>
            <a:xfrm rot="5400000" flipH="1">
              <a:off x="8136154" y="4287929"/>
              <a:ext cx="299400" cy="27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5400000" flipH="1">
              <a:off x="7902909" y="4077759"/>
              <a:ext cx="183300" cy="16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6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4176834" y="3274224"/>
            <a:ext cx="1404475" cy="1731893"/>
            <a:chOff x="4176834" y="3274224"/>
            <a:chExt cx="1404475" cy="1731893"/>
          </a:xfrm>
        </p:grpSpPr>
        <p:sp>
          <p:nvSpPr>
            <p:cNvPr id="95" name="Google Shape;95;p9"/>
            <p:cNvSpPr/>
            <p:nvPr/>
          </p:nvSpPr>
          <p:spPr>
            <a:xfrm rot="5400000">
              <a:off x="4190209" y="3438624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5400000">
              <a:off x="4176834" y="4751418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621550" y="1036509"/>
            <a:ext cx="3333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621550" y="2454009"/>
            <a:ext cx="3333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urier Prime"/>
              <a:buNone/>
              <a:defRPr sz="16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4894500" y="679800"/>
            <a:ext cx="3674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●"/>
              <a:defRPr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○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■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●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○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■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●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○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Font typeface="Courier Prime"/>
              <a:buChar char="■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/>
          <p:nvPr/>
        </p:nvSpPr>
        <p:spPr>
          <a:xfrm>
            <a:off x="671550" y="848550"/>
            <a:ext cx="7800900" cy="3446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body" idx="1"/>
          </p:nvPr>
        </p:nvSpPr>
        <p:spPr>
          <a:xfrm>
            <a:off x="986500" y="3152225"/>
            <a:ext cx="7170900" cy="9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22" name="Google Shape;122;p11"/>
          <p:cNvSpPr txBox="1">
            <a:spLocks noGrp="1"/>
          </p:cNvSpPr>
          <p:nvPr>
            <p:ph type="title" idx="2"/>
          </p:nvPr>
        </p:nvSpPr>
        <p:spPr>
          <a:xfrm>
            <a:off x="986500" y="2801375"/>
            <a:ext cx="71937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grpSp>
        <p:nvGrpSpPr>
          <p:cNvPr id="123" name="Google Shape;123;p11"/>
          <p:cNvGrpSpPr/>
          <p:nvPr/>
        </p:nvGrpSpPr>
        <p:grpSpPr>
          <a:xfrm>
            <a:off x="7382770" y="3895475"/>
            <a:ext cx="1358447" cy="665575"/>
            <a:chOff x="7382770" y="3895475"/>
            <a:chExt cx="1358447" cy="665575"/>
          </a:xfrm>
        </p:grpSpPr>
        <p:cxnSp>
          <p:nvCxnSpPr>
            <p:cNvPr id="124" name="Google Shape;124;p11"/>
            <p:cNvCxnSpPr/>
            <p:nvPr/>
          </p:nvCxnSpPr>
          <p:spPr>
            <a:xfrm rot="10800000">
              <a:off x="7382770" y="4371150"/>
              <a:ext cx="977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1"/>
            <p:cNvCxnSpPr/>
            <p:nvPr/>
          </p:nvCxnSpPr>
          <p:spPr>
            <a:xfrm rot="10800000">
              <a:off x="8548650" y="3895475"/>
              <a:ext cx="0" cy="296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" name="Google Shape;126;p11"/>
            <p:cNvSpPr/>
            <p:nvPr/>
          </p:nvSpPr>
          <p:spPr>
            <a:xfrm>
              <a:off x="8361417" y="4181250"/>
              <a:ext cx="379800" cy="379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1"/>
          <p:cNvGrpSpPr/>
          <p:nvPr/>
        </p:nvGrpSpPr>
        <p:grpSpPr>
          <a:xfrm>
            <a:off x="402775" y="573503"/>
            <a:ext cx="1358139" cy="674522"/>
            <a:chOff x="402775" y="573503"/>
            <a:chExt cx="1358139" cy="674522"/>
          </a:xfrm>
        </p:grpSpPr>
        <p:cxnSp>
          <p:nvCxnSpPr>
            <p:cNvPr id="128" name="Google Shape;128;p11"/>
            <p:cNvCxnSpPr/>
            <p:nvPr/>
          </p:nvCxnSpPr>
          <p:spPr>
            <a:xfrm>
              <a:off x="783814" y="772350"/>
              <a:ext cx="977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1"/>
            <p:cNvCxnSpPr/>
            <p:nvPr/>
          </p:nvCxnSpPr>
          <p:spPr>
            <a:xfrm>
              <a:off x="595350" y="951925"/>
              <a:ext cx="0" cy="296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11"/>
            <p:cNvSpPr/>
            <p:nvPr/>
          </p:nvSpPr>
          <p:spPr>
            <a:xfrm>
              <a:off x="402775" y="573503"/>
              <a:ext cx="379800" cy="379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4.wdp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074897" y="1277707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Quantile Regression to Understand </a:t>
            </a:r>
            <a:r>
              <a:rPr lang="en-US" sz="3200" dirty="0"/>
              <a:t>Interrelationship amongst Stock Exchanges Globally</a:t>
            </a:r>
            <a:endParaRPr sz="3200"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1"/>
          </p:nvPr>
        </p:nvSpPr>
        <p:spPr>
          <a:xfrm>
            <a:off x="1382437" y="3667661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Dhanashri </a:t>
            </a:r>
            <a:r>
              <a:rPr lang="en-US" dirty="0" err="1"/>
              <a:t>Kanitkar</a:t>
            </a:r>
            <a:r>
              <a:rPr lang="en-US" dirty="0"/>
              <a:t> (75252019009)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Hrishita Bapuram (75252019004)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Shraddha Kodavade (75252019011)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7260FB8-4BD9-4FEC-989F-9597C0681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4472940" cy="4747260"/>
          </a:xfrm>
        </p:spPr>
        <p:txBody>
          <a:bodyPr/>
          <a:lstStyle/>
          <a:p>
            <a:pPr algn="l"/>
            <a:r>
              <a:rPr lang="en-US" dirty="0"/>
              <a:t>	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Quantile regression explains non-central summary statistics of the response variable.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It is a method which models quantiles instead of mean for a given set of covariates.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It performs better in the presence of outliers and hence more robust compared to the mean regression.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Quantile regression models response at different levels of quantiles and thus gives the information on the shape of the response distribution.</a:t>
            </a:r>
          </a:p>
          <a:p>
            <a:endParaRPr lang="en-GB" dirty="0"/>
          </a:p>
        </p:txBody>
      </p:sp>
      <p:pic>
        <p:nvPicPr>
          <p:cNvPr id="1026" name="Picture 2" descr="Quantile Regression Definition">
            <a:extLst>
              <a:ext uri="{FF2B5EF4-FFF2-40B4-BE49-F238E27FC236}">
                <a16:creationId xmlns:a16="http://schemas.microsoft.com/office/drawing/2014/main" id="{6E53E163-861A-4658-8412-EA3C15B9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50" y="181480"/>
            <a:ext cx="3636334" cy="230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BD910C-C469-42C0-BFAF-D924FB2F3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33350" r="35814" b="28199"/>
          <a:stretch/>
        </p:blipFill>
        <p:spPr>
          <a:xfrm>
            <a:off x="5025655" y="2629787"/>
            <a:ext cx="3721395" cy="23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1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0296-4D7F-4937-86CE-7A98BAE7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80" y="376554"/>
            <a:ext cx="8520600" cy="572700"/>
          </a:xfrm>
        </p:spPr>
        <p:txBody>
          <a:bodyPr/>
          <a:lstStyle/>
          <a:p>
            <a:r>
              <a:rPr lang="en-GB"/>
              <a:t>When to use Quantile Regression?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49704-7FA8-4276-96A5-44A807314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166" y="1155405"/>
            <a:ext cx="6947657" cy="3350814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Data isn't always linear in nature, and could be distributed in a non-linear manner. Some variables may not behave normally and have an efficient linear relationship with predictable variables.</a:t>
            </a:r>
          </a:p>
          <a:p>
            <a:pPr marL="139700" indent="0">
              <a:buNone/>
            </a:pPr>
            <a:endParaRPr lang="en-US" sz="1800" dirty="0"/>
          </a:p>
          <a:p>
            <a:pPr marL="482600" indent="-342900">
              <a:buFont typeface="+mj-lt"/>
              <a:buAutoNum type="arabicPeriod"/>
            </a:pPr>
            <a:r>
              <a:rPr lang="en-US" sz="1800" dirty="0"/>
              <a:t>When the linear regression assumptions are not meeting up with each other.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/>
              <a:t>When you have outliers in your data sample.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/>
              <a:t>When the error variables make your outcome variable spike up (Heteroscedasticity)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49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B91FB-0BF6-48F5-9B14-E5C81ABD5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6000" t="30222" r="35334" b="27704"/>
          <a:stretch/>
        </p:blipFill>
        <p:spPr>
          <a:xfrm>
            <a:off x="202842" y="1440180"/>
            <a:ext cx="2800272" cy="2311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9031D-6006-46C1-B84C-0446A0584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6333" t="26519" r="35750" b="32740"/>
          <a:stretch/>
        </p:blipFill>
        <p:spPr>
          <a:xfrm>
            <a:off x="3163135" y="1440180"/>
            <a:ext cx="2816256" cy="2311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BD2FF-CACD-4614-B048-4DEA7C41F3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5417" t="41185" r="35916" b="16740"/>
          <a:stretch/>
        </p:blipFill>
        <p:spPr>
          <a:xfrm>
            <a:off x="6139412" y="1440180"/>
            <a:ext cx="2800272" cy="23118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C490AF-DF6E-4B7A-8A07-309292569035}"/>
              </a:ext>
            </a:extLst>
          </p:cNvPr>
          <p:cNvSpPr/>
          <p:nvPr/>
        </p:nvSpPr>
        <p:spPr>
          <a:xfrm>
            <a:off x="6396548" y="708660"/>
            <a:ext cx="216408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  <a:latin typeface="Courier Prime" panose="020B0604020202020204" charset="0"/>
              </a:rPr>
              <a:t>Heteroscedasticity</a:t>
            </a:r>
            <a:r>
              <a:rPr lang="en-IN" b="1" dirty="0">
                <a:ln/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4579B-BF91-45CB-991B-4F94BA96213E}"/>
              </a:ext>
            </a:extLst>
          </p:cNvPr>
          <p:cNvSpPr/>
          <p:nvPr/>
        </p:nvSpPr>
        <p:spPr>
          <a:xfrm>
            <a:off x="3489223" y="708660"/>
            <a:ext cx="216408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 </a:t>
            </a:r>
            <a:r>
              <a:rPr lang="en-IN" b="1" dirty="0">
                <a:ln/>
                <a:solidFill>
                  <a:schemeClr val="accent4"/>
                </a:solidFill>
                <a:latin typeface="Courier Prime" panose="020B0604020202020204" charset="0"/>
              </a:rPr>
              <a:t>Non-Normal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10FBAF-CF08-4632-A18F-9ACB65652481}"/>
              </a:ext>
            </a:extLst>
          </p:cNvPr>
          <p:cNvSpPr/>
          <p:nvPr/>
        </p:nvSpPr>
        <p:spPr>
          <a:xfrm>
            <a:off x="520938" y="708660"/>
            <a:ext cx="216408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  <a:latin typeface="Courier Prime" panose="020B0604020202020204" charset="0"/>
              </a:rPr>
              <a:t>Outliers </a:t>
            </a:r>
            <a:r>
              <a:rPr lang="en-IN" b="1" dirty="0">
                <a:ln/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184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ED60-8D99-423B-82D6-BE83F334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85" y="256052"/>
            <a:ext cx="8520600" cy="572700"/>
          </a:xfrm>
        </p:spPr>
        <p:txBody>
          <a:bodyPr/>
          <a:lstStyle/>
          <a:p>
            <a:r>
              <a:rPr lang="en-GB"/>
              <a:t>Advantages of Quantile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DE058-5FF9-49B5-8FFC-9C0282547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814" y="932830"/>
            <a:ext cx="6127898" cy="4114799"/>
          </a:xfrm>
        </p:spPr>
        <p:txBody>
          <a:bodyPr/>
          <a:lstStyle/>
          <a:p>
            <a:r>
              <a:rPr lang="en-US" dirty="0"/>
              <a:t>Quantile regression model not only gives the complete distributional picture, it has several other advantages over the linear regression method.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The objective function of quantile regression makes it more robust in the presence of outliers.</a:t>
            </a:r>
          </a:p>
          <a:p>
            <a:endParaRPr lang="en-US" dirty="0"/>
          </a:p>
          <a:p>
            <a:r>
              <a:rPr lang="en-US" dirty="0"/>
              <a:t>Most importantly, no distributional assumption is needed for the response variable in quantile regression.</a:t>
            </a:r>
          </a:p>
          <a:p>
            <a:endParaRPr lang="en-US" dirty="0"/>
          </a:p>
          <a:p>
            <a:r>
              <a:rPr lang="en-US" dirty="0"/>
              <a:t>Quantile regression allows the analyst to drop the assumption that </a:t>
            </a:r>
            <a:r>
              <a:rPr lang="en-US" b="1" u="sng" dirty="0"/>
              <a:t>variables operate the same at the upper tails of the distribution as at the mean; </a:t>
            </a:r>
            <a:r>
              <a:rPr lang="en-US" dirty="0"/>
              <a:t>and identifies the factors that are </a:t>
            </a:r>
            <a:r>
              <a:rPr lang="en-US" b="1" u="sng" dirty="0"/>
              <a:t>important factors</a:t>
            </a:r>
            <a:r>
              <a:rPr lang="en-US" dirty="0"/>
              <a:t> of variables.</a:t>
            </a:r>
          </a:p>
          <a:p>
            <a:endParaRPr lang="en-GB" dirty="0"/>
          </a:p>
        </p:txBody>
      </p:sp>
      <p:sp>
        <p:nvSpPr>
          <p:cNvPr id="4" name="Google Shape;9924;p80">
            <a:extLst>
              <a:ext uri="{FF2B5EF4-FFF2-40B4-BE49-F238E27FC236}">
                <a16:creationId xmlns:a16="http://schemas.microsoft.com/office/drawing/2014/main" id="{C713E5EF-E30A-4614-924A-553CE0899639}"/>
              </a:ext>
            </a:extLst>
          </p:cNvPr>
          <p:cNvSpPr/>
          <p:nvPr/>
        </p:nvSpPr>
        <p:spPr>
          <a:xfrm>
            <a:off x="7095459" y="1255482"/>
            <a:ext cx="971107" cy="101279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65F915A-6F0F-4A3B-9D52-38BA234A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860" y="2399851"/>
            <a:ext cx="2598390" cy="14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83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42B5-38AE-4B73-8AB9-D0689C4C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42" y="277317"/>
            <a:ext cx="8520600" cy="572700"/>
          </a:xfrm>
        </p:spPr>
        <p:txBody>
          <a:bodyPr/>
          <a:lstStyle/>
          <a:p>
            <a:r>
              <a:rPr lang="en-GB" dirty="0"/>
              <a:t>The Math (Stats) of it all!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98CE-AB47-46C1-AADF-34ACCD60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977" y="928577"/>
            <a:ext cx="8385544" cy="3643424"/>
          </a:xfrm>
        </p:spPr>
        <p:txBody>
          <a:bodyPr/>
          <a:lstStyle/>
          <a:p>
            <a:r>
              <a:rPr lang="en-US" dirty="0"/>
              <a:t>The quantile regression model equation for the 𝜏</a:t>
            </a:r>
            <a:r>
              <a:rPr lang="en-US" dirty="0" err="1"/>
              <a:t>th</a:t>
            </a:r>
            <a:r>
              <a:rPr lang="en-US" dirty="0"/>
              <a:t> quantile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means that instead of being constants, the beta coefficients are now </a:t>
            </a:r>
            <a:r>
              <a:rPr lang="en-US" b="1" u="sng" dirty="0"/>
              <a:t>functions with a dependency on the quantile</a:t>
            </a:r>
            <a:r>
              <a:rPr lang="en-US" dirty="0"/>
              <a:t>. </a:t>
            </a:r>
          </a:p>
          <a:p>
            <a:pPr marL="139700" indent="0">
              <a:buNone/>
            </a:pPr>
            <a:endParaRPr lang="en-US" sz="600" dirty="0"/>
          </a:p>
          <a:p>
            <a:pPr marL="139700" indent="0">
              <a:buNone/>
            </a:pPr>
            <a:r>
              <a:rPr lang="en-US" dirty="0"/>
              <a:t>OBJECTIVE FUNCTION: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40138-FE1A-411D-9E35-7345797B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873" y="1301067"/>
            <a:ext cx="3589184" cy="289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79A32-E905-465D-AF8B-9464AAAC8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1754" t="44810" r="51388" b="37222"/>
          <a:stretch/>
        </p:blipFill>
        <p:spPr>
          <a:xfrm>
            <a:off x="822180" y="2820448"/>
            <a:ext cx="2310882" cy="1253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151B7-1567-4297-8845-E69EF8972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3081" t="63298" r="42574" b="28203"/>
          <a:stretch/>
        </p:blipFill>
        <p:spPr>
          <a:xfrm>
            <a:off x="836429" y="4167434"/>
            <a:ext cx="3841897" cy="682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39198-5B5C-4F61-A4D3-7D5479367F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2030" t="40029" r="33500" b="56219"/>
          <a:stretch/>
        </p:blipFill>
        <p:spPr>
          <a:xfrm>
            <a:off x="829340" y="2417136"/>
            <a:ext cx="5559264" cy="307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460A6-1697-4A3D-BFA3-DED3B83FAC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51495" t="45218" r="36035" b="36185"/>
          <a:stretch/>
        </p:blipFill>
        <p:spPr>
          <a:xfrm>
            <a:off x="4905154" y="2849524"/>
            <a:ext cx="2729024" cy="20712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080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42B5-38AE-4B73-8AB9-D0689C4C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5" y="489968"/>
            <a:ext cx="8520600" cy="572700"/>
          </a:xfrm>
        </p:spPr>
        <p:txBody>
          <a:bodyPr/>
          <a:lstStyle/>
          <a:p>
            <a:r>
              <a:rPr lang="en-GB" dirty="0"/>
              <a:t>Linear Quantile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98CE-AB47-46C1-AADF-34ACCD608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(</a:t>
            </a:r>
            <a:r>
              <a:rPr lang="en-US" dirty="0" err="1"/>
              <a:t>Koenker</a:t>
            </a:r>
            <a:r>
              <a:rPr lang="en-US" dirty="0"/>
              <a:t> and Basset, 1978) for (xi, </a:t>
            </a:r>
            <a:r>
              <a:rPr lang="en-US" dirty="0" err="1"/>
              <a:t>yi</a:t>
            </a:r>
            <a:r>
              <a:rPr lang="en-US" dirty="0"/>
              <a:t>)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 are estimated using Simplex Algorithm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Fitted Conditional Quantile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E6C34-1BA1-4AB7-9A16-A175D40DB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2136" t="43281" r="41069" b="52307"/>
          <a:stretch/>
        </p:blipFill>
        <p:spPr>
          <a:xfrm>
            <a:off x="1261730" y="1786270"/>
            <a:ext cx="2877879" cy="425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2A5D29-F6EF-4941-90C7-68EEE19DE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4732" t="48134" r="58609" b="48042"/>
          <a:stretch/>
        </p:blipFill>
        <p:spPr>
          <a:xfrm>
            <a:off x="4274287" y="1793359"/>
            <a:ext cx="1141229" cy="368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A4D1F-169C-4E37-80BF-995020B2A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0771" t="55782" r="40077" b="36717"/>
          <a:stretch/>
        </p:blipFill>
        <p:spPr>
          <a:xfrm>
            <a:off x="1282995" y="2636874"/>
            <a:ext cx="3281917" cy="723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0C2450-28BE-4973-8168-15929E7B4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3749" t="67181" r="42724" b="27524"/>
          <a:stretch/>
        </p:blipFill>
        <p:spPr>
          <a:xfrm>
            <a:off x="1304260" y="3728484"/>
            <a:ext cx="2317898" cy="5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FD02-1A57-4453-83EE-8A4C284D9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16" y="440349"/>
            <a:ext cx="8520600" cy="572700"/>
          </a:xfrm>
        </p:spPr>
        <p:txBody>
          <a:bodyPr/>
          <a:lstStyle/>
          <a:p>
            <a:r>
              <a:rPr lang="en-IN" dirty="0"/>
              <a:t>Goodness of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B0A0C-C507-4E53-921B-980E32539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99" y="1204635"/>
            <a:ext cx="6509400" cy="3230700"/>
          </a:xfrm>
        </p:spPr>
        <p:txBody>
          <a:bodyPr/>
          <a:lstStyle/>
          <a:p>
            <a:r>
              <a:rPr lang="en-US" dirty="0"/>
              <a:t>In linear regression the goodness of fit is measured by R-square which is interpreted as the proportion of variation explained by covariates.</a:t>
            </a:r>
          </a:p>
          <a:p>
            <a:endParaRPr lang="en-US" dirty="0"/>
          </a:p>
          <a:p>
            <a:r>
              <a:rPr lang="en-US" dirty="0"/>
              <a:t>A notion of goodness of fit by replacing squared measures by the weighted absolute measure is introduced here. Interpretation of R(τ ) is similar to the R2 in the classical regression.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3F967-9D35-4D43-B779-8331CFC3A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3000" t="59703" r="67715" b="33863"/>
          <a:stretch/>
        </p:blipFill>
        <p:spPr>
          <a:xfrm>
            <a:off x="1087358" y="3174675"/>
            <a:ext cx="2075695" cy="808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75269-85E0-46ED-AB16-5B8F4CD75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5000" t="65994" r="35333" b="22747"/>
          <a:stretch/>
        </p:blipFill>
        <p:spPr>
          <a:xfrm>
            <a:off x="3291841" y="3184408"/>
            <a:ext cx="3710676" cy="79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1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5365-B4D5-4ABF-AC4C-4E50F178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67" y="141767"/>
            <a:ext cx="6733952" cy="1105786"/>
          </a:xfrm>
        </p:spPr>
        <p:txBody>
          <a:bodyPr/>
          <a:lstStyle/>
          <a:p>
            <a:r>
              <a:rPr lang="en-GB" dirty="0"/>
              <a:t>Linear </a:t>
            </a:r>
            <a:r>
              <a:rPr lang="en-US" dirty="0"/>
              <a:t>Regression Vs. Quantile Regression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5646-7541-4F35-8BDF-A35A21326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28" y="1318435"/>
            <a:ext cx="7322288" cy="2911335"/>
          </a:xfrm>
        </p:spPr>
        <p:txBody>
          <a:bodyPr/>
          <a:lstStyle/>
          <a:p>
            <a:r>
              <a:rPr lang="en-US" dirty="0"/>
              <a:t>When performing regression analysis, it isn’t enough to come up with a numerical prediction to a problem, we also need to express how confident we are in that prediction.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Apart from this, their other loopholes in analyzing data across a specific distribution having a fixed mean across the whole data. 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87C19-CD7A-4F10-9197-C2C61FF90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7833" t="31407" r="28789" b="47704"/>
          <a:stretch/>
        </p:blipFill>
        <p:spPr>
          <a:xfrm>
            <a:off x="667488" y="3048000"/>
            <a:ext cx="6882267" cy="18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4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Quantile Regression">
            <a:extLst>
              <a:ext uri="{FF2B5EF4-FFF2-40B4-BE49-F238E27FC236}">
                <a16:creationId xmlns:a16="http://schemas.microsoft.com/office/drawing/2014/main" id="{EA179BA2-1EF1-4FC7-80DE-44217938C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88" r="663"/>
          <a:stretch/>
        </p:blipFill>
        <p:spPr bwMode="auto">
          <a:xfrm>
            <a:off x="255183" y="1004019"/>
            <a:ext cx="4012018" cy="236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99F035-8337-43BA-A66D-1BC740CA3026}"/>
              </a:ext>
            </a:extLst>
          </p:cNvPr>
          <p:cNvSpPr txBox="1">
            <a:spLocks/>
          </p:cNvSpPr>
          <p:nvPr/>
        </p:nvSpPr>
        <p:spPr>
          <a:xfrm>
            <a:off x="595425" y="198474"/>
            <a:ext cx="6733952" cy="11057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9C5FB-3426-48B3-A53D-690CA3633423}"/>
              </a:ext>
            </a:extLst>
          </p:cNvPr>
          <p:cNvSpPr txBox="1"/>
          <p:nvPr/>
        </p:nvSpPr>
        <p:spPr>
          <a:xfrm>
            <a:off x="315432" y="293155"/>
            <a:ext cx="85733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000" b="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ontserrat SemiBold"/>
                <a:sym typeface="Montserrat SemiBold"/>
              </a:rPr>
              <a:t>Linear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ontserrat SemiBold"/>
                <a:sym typeface="Montserrat SemiBold"/>
              </a:rPr>
              <a:t>Regression Vs. Quantile Regression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 descr="Quantile Regression">
            <a:extLst>
              <a:ext uri="{FF2B5EF4-FFF2-40B4-BE49-F238E27FC236}">
                <a16:creationId xmlns:a16="http://schemas.microsoft.com/office/drawing/2014/main" id="{CB9D79E0-9A01-433F-8B0E-AF9849656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719" y="1006548"/>
            <a:ext cx="4562365" cy="235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DE1D84-2FE0-405D-A225-6DF5D0B5AC08}"/>
              </a:ext>
            </a:extLst>
          </p:cNvPr>
          <p:cNvSpPr txBox="1"/>
          <p:nvPr/>
        </p:nvSpPr>
        <p:spPr>
          <a:xfrm>
            <a:off x="194929" y="3641291"/>
            <a:ext cx="8672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  <a:buSzPts val="8500"/>
            </a:pPr>
            <a:r>
              <a:rPr lang="en-US" sz="1600" dirty="0">
                <a:solidFill>
                  <a:schemeClr val="accent6"/>
                </a:solidFill>
                <a:latin typeface="Courier Prime" panose="020B0604020202020204" charset="0"/>
                <a:sym typeface="Montserrat SemiBold"/>
              </a:rPr>
              <a:t>Quantile regression is capable of modeling the entire conditional distribution; this is essential for applications such as ranking the performance of students on standardized exams</a:t>
            </a:r>
            <a:endParaRPr lang="en-GB" sz="1600" dirty="0">
              <a:solidFill>
                <a:schemeClr val="accent6"/>
              </a:solidFill>
              <a:latin typeface="Courier Prime" panose="020B0604020202020204" charset="0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472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B6E5-EF57-405A-B586-FA01EB9F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00" y="2891250"/>
            <a:ext cx="5594840" cy="811200"/>
          </a:xfrm>
        </p:spPr>
        <p:txBody>
          <a:bodyPr/>
          <a:lstStyle/>
          <a:p>
            <a:r>
              <a:rPr lang="en-GB" dirty="0"/>
              <a:t>Data Snap Shot &amp; Linear Fit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72A80-818C-4970-B050-BFB0537A66E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6310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 idx="4294967295"/>
          </p:nvPr>
        </p:nvSpPr>
        <p:spPr>
          <a:xfrm>
            <a:off x="2038976" y="3211365"/>
            <a:ext cx="5108575" cy="757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— Charles Wheelan (</a:t>
            </a:r>
            <a:r>
              <a:rPr lang="en" sz="2000" i="1" dirty="0">
                <a:solidFill>
                  <a:schemeClr val="accent4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Naked Statistics)</a:t>
            </a:r>
            <a:endParaRPr sz="2000" dirty="0">
              <a:solidFill>
                <a:schemeClr val="accent4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4294967295"/>
          </p:nvPr>
        </p:nvSpPr>
        <p:spPr>
          <a:xfrm>
            <a:off x="1070342" y="1040219"/>
            <a:ext cx="6989135" cy="2168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“Regression Analysis is the Hydrogen Bomb of the Statistics Arsenal”</a:t>
            </a:r>
            <a:endParaRPr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C050-48DF-4179-A377-4340B8167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94" y="178080"/>
            <a:ext cx="8520600" cy="572700"/>
          </a:xfrm>
        </p:spPr>
        <p:txBody>
          <a:bodyPr/>
          <a:lstStyle/>
          <a:p>
            <a:r>
              <a:rPr lang="en-GB" dirty="0"/>
              <a:t>The Global Indices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921F20-F8DE-4B89-8D97-AA0E1D243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5" t="41619" r="52161" b="32111"/>
          <a:stretch/>
        </p:blipFill>
        <p:spPr>
          <a:xfrm>
            <a:off x="170007" y="960113"/>
            <a:ext cx="2771667" cy="1832705"/>
          </a:xfrm>
          <a:prstGeom prst="rect">
            <a:avLst/>
          </a:prstGeom>
        </p:spPr>
      </p:pic>
      <p:pic>
        <p:nvPicPr>
          <p:cNvPr id="5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02EA7F0-BDA0-4485-A672-D87BF4282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50" t="29426" r="51623" b="43837"/>
          <a:stretch/>
        </p:blipFill>
        <p:spPr>
          <a:xfrm>
            <a:off x="3061054" y="945577"/>
            <a:ext cx="2715970" cy="1838336"/>
          </a:xfrm>
          <a:prstGeom prst="rect">
            <a:avLst/>
          </a:prstGeom>
        </p:spPr>
      </p:pic>
      <p:pic>
        <p:nvPicPr>
          <p:cNvPr id="6" name="Picture 4" descr="Chart&#10;&#10;Description automatically generated">
            <a:extLst>
              <a:ext uri="{FF2B5EF4-FFF2-40B4-BE49-F238E27FC236}">
                <a16:creationId xmlns:a16="http://schemas.microsoft.com/office/drawing/2014/main" id="{933AA1F8-4D0D-44AB-9EC4-BFB921E8E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8" y="907312"/>
            <a:ext cx="2955239" cy="189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89DEDAE-F6AB-45DC-972F-34B5BE9DFE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00" t="34390" r="52109" b="38434"/>
          <a:stretch/>
        </p:blipFill>
        <p:spPr>
          <a:xfrm>
            <a:off x="154596" y="2934586"/>
            <a:ext cx="2765400" cy="18784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35C734C-0277-41B3-9614-4240E5CFF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559" y="2877879"/>
            <a:ext cx="2743200" cy="1920949"/>
          </a:xfrm>
          <a:prstGeom prst="rect">
            <a:avLst/>
          </a:prstGeom>
        </p:spPr>
      </p:pic>
      <p:pic>
        <p:nvPicPr>
          <p:cNvPr id="9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A896B7-AAD5-488D-A3B4-797957F1D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935" y="2863702"/>
            <a:ext cx="3037309" cy="19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3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D73C-4A4C-4DCA-ABBA-8796B727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51" y="263142"/>
            <a:ext cx="8520600" cy="572700"/>
          </a:xfrm>
        </p:spPr>
        <p:txBody>
          <a:bodyPr/>
          <a:lstStyle/>
          <a:p>
            <a:r>
              <a:rPr lang="en-GB" dirty="0"/>
              <a:t>The Unclear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38467-B496-4BB2-9F81-3F7B9782E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119" y="914400"/>
            <a:ext cx="4189229" cy="3955312"/>
          </a:xfrm>
        </p:spPr>
        <p:txBody>
          <a:bodyPr/>
          <a:lstStyle/>
          <a:p>
            <a:r>
              <a:rPr lang="en-US" dirty="0"/>
              <a:t>The image represents the correlation between the dependent and independent variables. </a:t>
            </a:r>
          </a:p>
          <a:p>
            <a:endParaRPr lang="en-US" dirty="0"/>
          </a:p>
          <a:p>
            <a:r>
              <a:rPr lang="en-US" dirty="0"/>
              <a:t>We can observe that Dow Jones has a negative correlation of (-0.21) with Nifty50.</a:t>
            </a:r>
          </a:p>
          <a:p>
            <a:endParaRPr lang="en-US" dirty="0"/>
          </a:p>
          <a:p>
            <a:r>
              <a:rPr lang="en-US" dirty="0"/>
              <a:t>Whereas Nikkei225 and LSE have a positive correlation of 0.33 and 0.23 with Nifty50, respectively.</a:t>
            </a:r>
          </a:p>
          <a:p>
            <a:endParaRPr lang="en-US" dirty="0"/>
          </a:p>
          <a:p>
            <a:r>
              <a:rPr lang="en-US" dirty="0"/>
              <a:t>Nasdaq have a positive relation of 0.26 with Nifty50.</a:t>
            </a:r>
          </a:p>
          <a:p>
            <a:endParaRPr lang="en-US" dirty="0"/>
          </a:p>
          <a:p>
            <a:r>
              <a:rPr lang="en-US" dirty="0"/>
              <a:t>SSE has a negligible correlation with Nifty50</a:t>
            </a:r>
          </a:p>
          <a:p>
            <a:pPr marL="139700" indent="0">
              <a:buNone/>
            </a:pP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D2390E-28D4-4DEB-8310-328C8405DAC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1840" y="1077723"/>
            <a:ext cx="4557099" cy="38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3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0200-BB16-46E1-A82F-AE28EAD3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38" y="411995"/>
            <a:ext cx="8520600" cy="572700"/>
          </a:xfrm>
        </p:spPr>
        <p:txBody>
          <a:bodyPr/>
          <a:lstStyle/>
          <a:p>
            <a:r>
              <a:rPr lang="en-GB" dirty="0"/>
              <a:t>Scatter-ness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C517-E043-4484-8CCB-1BB58FE57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456" y="1289695"/>
            <a:ext cx="2857665" cy="3230700"/>
          </a:xfrm>
        </p:spPr>
        <p:txBody>
          <a:bodyPr/>
          <a:lstStyle/>
          <a:p>
            <a:r>
              <a:rPr lang="en-US" dirty="0"/>
              <a:t>The image is a scatterplot of Nifty50 which is the dependent variable with the independent variables like Dow Jones, Nasdaq, LSE and Nikkei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We can see that the data is not following a linear relationship.</a:t>
            </a:r>
          </a:p>
          <a:p>
            <a:endParaRPr lang="en-GB" dirty="0"/>
          </a:p>
        </p:txBody>
      </p:sp>
      <p:pic>
        <p:nvPicPr>
          <p:cNvPr id="4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768251AD-9A53-4AAE-992E-8498785B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447" y="130285"/>
            <a:ext cx="5429693" cy="49375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2951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874C-3D3B-4BBC-AF22-F5BCC736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90" y="149727"/>
            <a:ext cx="8520600" cy="572700"/>
          </a:xfrm>
        </p:spPr>
        <p:txBody>
          <a:bodyPr/>
          <a:lstStyle/>
          <a:p>
            <a:r>
              <a:rPr lang="en-GB" dirty="0"/>
              <a:t>Distribution of the Data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9A9CF4-69BB-4F2E-9712-CDBFA24B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4" y="822250"/>
            <a:ext cx="7934646" cy="3963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848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6434C-D2A6-4313-AD8A-FBF8BAF1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Boxplot for each index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F16444E-B5CE-4EBD-A808-113CA039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" y="1214510"/>
            <a:ext cx="6784040" cy="350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5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CF48-6422-4D95-8366-DFF57B2A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0" y="220610"/>
            <a:ext cx="8520600" cy="572700"/>
          </a:xfrm>
        </p:spPr>
        <p:txBody>
          <a:bodyPr/>
          <a:lstStyle/>
          <a:p>
            <a:pPr algn="l" fontAlgn="ctr"/>
            <a:r>
              <a:rPr lang="en-US" dirty="0"/>
              <a:t>Homoscedasticity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dirty="0"/>
              <a:t>Check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8FEB7-CDCA-47CB-B222-779902F749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343" y="886047"/>
            <a:ext cx="6503125" cy="38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4B5D-29DE-4911-843F-B6A9ED01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2" y="121373"/>
            <a:ext cx="8520600" cy="572700"/>
          </a:xfrm>
        </p:spPr>
        <p:txBody>
          <a:bodyPr/>
          <a:lstStyle/>
          <a:p>
            <a:r>
              <a:rPr lang="en-US" dirty="0"/>
              <a:t>P-P Plot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F6CEF-F80B-4F13-9F78-AE0C2390BB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930" y="842403"/>
            <a:ext cx="6770270" cy="39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93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16F6-3D7C-4309-A410-15646861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0" y="567939"/>
            <a:ext cx="8520600" cy="572700"/>
          </a:xfrm>
        </p:spPr>
        <p:txBody>
          <a:bodyPr/>
          <a:lstStyle/>
          <a:p>
            <a:r>
              <a:rPr lang="en-GB" dirty="0"/>
              <a:t>Fitting of Linear Model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D33038-29B2-4006-BD17-5D09A29B7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095" t="43333" r="33177" b="32778"/>
          <a:stretch/>
        </p:blipFill>
        <p:spPr>
          <a:xfrm>
            <a:off x="467833" y="1445889"/>
            <a:ext cx="7931888" cy="2807133"/>
          </a:xfr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DCEB2D-5091-4CFE-AF91-02A079C5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095" t="43333" r="33177" b="32778"/>
          <a:stretch/>
        </p:blipFill>
        <p:spPr>
          <a:xfrm>
            <a:off x="620233" y="1598289"/>
            <a:ext cx="7931888" cy="2807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606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5F9D4-1AE8-40EE-A310-4B8893FC9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1063" y="1297170"/>
            <a:ext cx="2183217" cy="2211573"/>
          </a:xfrm>
        </p:spPr>
        <p:txBody>
          <a:bodyPr/>
          <a:lstStyle/>
          <a:p>
            <a:r>
              <a:rPr lang="en-US" dirty="0"/>
              <a:t>The Adjusted R-squared value is </a:t>
            </a:r>
            <a:r>
              <a:rPr lang="en-US" b="1" u="sng" dirty="0"/>
              <a:t>0.1817</a:t>
            </a:r>
            <a:r>
              <a:rPr lang="en-US" dirty="0"/>
              <a:t>. </a:t>
            </a:r>
          </a:p>
          <a:p>
            <a:endParaRPr lang="en-US" dirty="0"/>
          </a:p>
          <a:p>
            <a:r>
              <a:rPr lang="en-US" dirty="0"/>
              <a:t>This shows that the linear model is </a:t>
            </a:r>
            <a:r>
              <a:rPr lang="en-US" b="1" u="sng" dirty="0"/>
              <a:t>not a good fit</a:t>
            </a:r>
            <a:r>
              <a:rPr lang="en-US" dirty="0"/>
              <a:t> for the data.</a:t>
            </a:r>
          </a:p>
          <a:p>
            <a:endParaRPr lang="en-GB" dirty="0"/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CF2FE5-B183-404D-950D-39EF9C393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014" t="32982" r="45688" b="12401"/>
          <a:stretch/>
        </p:blipFill>
        <p:spPr>
          <a:xfrm>
            <a:off x="262269" y="474920"/>
            <a:ext cx="5897526" cy="41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0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7912-5C59-4356-8794-078657C8F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00" y="2891250"/>
            <a:ext cx="6523416" cy="811200"/>
          </a:xfrm>
        </p:spPr>
        <p:txBody>
          <a:bodyPr/>
          <a:lstStyle/>
          <a:p>
            <a:r>
              <a:rPr lang="en-GB" dirty="0"/>
              <a:t>Quantile Regression Fit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BC1B1-C7BC-4192-92FB-E88E71390A3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D50865E-A9A5-4361-837E-C9851D962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341" y="3639976"/>
            <a:ext cx="4319696" cy="942300"/>
          </a:xfrm>
        </p:spPr>
        <p:txBody>
          <a:bodyPr/>
          <a:lstStyle/>
          <a:p>
            <a:r>
              <a:rPr lang="en-GB" sz="2400" dirty="0"/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152462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2EF7-80D5-4EC1-9432-3B4366EF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04" y="77973"/>
            <a:ext cx="6807229" cy="1070344"/>
          </a:xfrm>
        </p:spPr>
        <p:txBody>
          <a:bodyPr/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Key Objectives</a:t>
            </a:r>
            <a:r>
              <a:rPr lang="en-US" sz="7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7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EF0F31-F6E0-401F-A45E-72391BF5CA02}"/>
              </a:ext>
            </a:extLst>
          </p:cNvPr>
          <p:cNvSpPr txBox="1">
            <a:spLocks/>
          </p:cNvSpPr>
          <p:nvPr/>
        </p:nvSpPr>
        <p:spPr>
          <a:xfrm>
            <a:off x="516687" y="1162493"/>
            <a:ext cx="6926104" cy="335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Font typeface="Montserrat SemiBold"/>
              <a:buNone/>
              <a:defRPr sz="8500" b="0" i="0" u="none" strike="noStrike" cap="none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300" b="1" dirty="0">
                <a:solidFill>
                  <a:schemeClr val="accent6"/>
                </a:solidFill>
                <a:latin typeface="Courier Prime" panose="020B0604020202020204" charset="0"/>
              </a:rPr>
              <a:t>To Establish </a:t>
            </a:r>
            <a:r>
              <a:rPr lang="en-US" sz="1300" dirty="0">
                <a:solidFill>
                  <a:schemeClr val="accent6"/>
                </a:solidFill>
                <a:latin typeface="Courier Prime" panose="020B0604020202020204" charset="0"/>
              </a:rPr>
              <a:t>the case for Indian Stock Indices (here, Nifty 50) being affected by Global Stock Indices (by extension, the Exchanges themselves) through statistical exploratory data analysis</a:t>
            </a:r>
          </a:p>
          <a:p>
            <a:pPr algn="l"/>
            <a:endParaRPr lang="en-US" sz="1300" dirty="0">
              <a:solidFill>
                <a:schemeClr val="accent6"/>
              </a:solidFill>
              <a:latin typeface="Courier Prime" panose="020B0604020202020204" charset="0"/>
            </a:endParaRPr>
          </a:p>
          <a:p>
            <a:pPr algn="l"/>
            <a:r>
              <a:rPr lang="en-GB" sz="1300" b="1" dirty="0">
                <a:solidFill>
                  <a:schemeClr val="accent6"/>
                </a:solidFill>
                <a:latin typeface="Courier Prime" panose="020B0604020202020204" charset="0"/>
              </a:rPr>
              <a:t>To Observe </a:t>
            </a:r>
            <a:r>
              <a:rPr lang="en-GB" sz="1300" dirty="0">
                <a:solidFill>
                  <a:schemeClr val="accent6"/>
                </a:solidFill>
                <a:latin typeface="Courier Prime" panose="020B0604020202020204" charset="0"/>
              </a:rPr>
              <a:t>the limitations and explore alternatives to Linear Regression model</a:t>
            </a:r>
          </a:p>
          <a:p>
            <a:pPr algn="l"/>
            <a:endParaRPr lang="en-US" sz="1300" dirty="0">
              <a:solidFill>
                <a:schemeClr val="accent6"/>
              </a:solidFill>
              <a:latin typeface="Courier Prime" panose="020B0604020202020204" charset="0"/>
            </a:endParaRPr>
          </a:p>
          <a:p>
            <a:pPr algn="l"/>
            <a:r>
              <a:rPr lang="en-US" sz="1300" b="1" dirty="0">
                <a:solidFill>
                  <a:schemeClr val="accent6"/>
                </a:solidFill>
                <a:latin typeface="Courier Prime" panose="020B0604020202020204" charset="0"/>
              </a:rPr>
              <a:t>To Understand </a:t>
            </a:r>
            <a:r>
              <a:rPr lang="en-US" sz="1300" dirty="0">
                <a:solidFill>
                  <a:schemeClr val="accent6"/>
                </a:solidFill>
                <a:latin typeface="Courier Prime" panose="020B0604020202020204" charset="0"/>
              </a:rPr>
              <a:t>the concept, scope and limitations of Quantile Regression, specifically its use in Financial Analytics</a:t>
            </a:r>
          </a:p>
          <a:p>
            <a:pPr algn="l"/>
            <a:endParaRPr lang="en-US" sz="1300" dirty="0">
              <a:solidFill>
                <a:schemeClr val="accent6"/>
              </a:solidFill>
              <a:latin typeface="Courier Prime" panose="020B0604020202020204" charset="0"/>
            </a:endParaRPr>
          </a:p>
          <a:p>
            <a:pPr algn="l"/>
            <a:r>
              <a:rPr lang="en-US" sz="1300" b="1" dirty="0">
                <a:solidFill>
                  <a:schemeClr val="accent6"/>
                </a:solidFill>
                <a:latin typeface="Courier Prime" panose="020B0604020202020204" charset="0"/>
              </a:rPr>
              <a:t>To Design </a:t>
            </a:r>
            <a:r>
              <a:rPr lang="en-US" sz="1300" dirty="0">
                <a:solidFill>
                  <a:schemeClr val="accent6"/>
                </a:solidFill>
                <a:latin typeface="Courier Prime" panose="020B0604020202020204" charset="0"/>
              </a:rPr>
              <a:t>a Quantile Regression Model to establish the relationship between stock exchanges by predicting the net daily change in Nifty 50 value.</a:t>
            </a:r>
          </a:p>
          <a:p>
            <a:pPr algn="l"/>
            <a:endParaRPr lang="en-US" sz="1300" dirty="0">
              <a:solidFill>
                <a:schemeClr val="accent6"/>
              </a:solidFill>
              <a:latin typeface="Courier Prime" panose="020B0604020202020204" charset="0"/>
            </a:endParaRPr>
          </a:p>
          <a:p>
            <a:pPr algn="l"/>
            <a:r>
              <a:rPr lang="en-US" sz="1300" b="1" dirty="0">
                <a:solidFill>
                  <a:schemeClr val="accent6"/>
                </a:solidFill>
                <a:latin typeface="Courier Prime" panose="020B0604020202020204" charset="0"/>
              </a:rPr>
              <a:t>To Employ </a:t>
            </a:r>
            <a:r>
              <a:rPr lang="en-US" sz="1300" dirty="0">
                <a:solidFill>
                  <a:schemeClr val="accent6"/>
                </a:solidFill>
                <a:latin typeface="Courier Prime" panose="020B0604020202020204" charset="0"/>
              </a:rPr>
              <a:t>the use of statistical packages and tools including R and Python in performing analysis</a:t>
            </a:r>
          </a:p>
        </p:txBody>
      </p:sp>
    </p:spTree>
    <p:extLst>
      <p:ext uri="{BB962C8B-B14F-4D97-AF65-F5344CB8AC3E}">
        <p14:creationId xmlns:p14="http://schemas.microsoft.com/office/powerpoint/2010/main" val="3403659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16F6-3D7C-4309-A410-15646861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80" y="291493"/>
            <a:ext cx="8520600" cy="572700"/>
          </a:xfrm>
        </p:spPr>
        <p:txBody>
          <a:bodyPr/>
          <a:lstStyle/>
          <a:p>
            <a:r>
              <a:rPr lang="en-GB" dirty="0"/>
              <a:t>Fitting of Quantile Regression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D30BEC-600D-431B-8652-285A38DC6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542" t="49061" r="46823" b="6288"/>
          <a:stretch/>
        </p:blipFill>
        <p:spPr>
          <a:xfrm>
            <a:off x="552893" y="1020726"/>
            <a:ext cx="7783032" cy="37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2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CE7B-C9F9-4C00-8EDD-6AAC2620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882" y="1836759"/>
            <a:ext cx="2116763" cy="572700"/>
          </a:xfrm>
        </p:spPr>
        <p:txBody>
          <a:bodyPr/>
          <a:lstStyle/>
          <a:p>
            <a:r>
              <a:rPr lang="en-GB" sz="2400" dirty="0"/>
              <a:t>Parameter </a:t>
            </a:r>
            <a:br>
              <a:rPr lang="en-GB" sz="2400" dirty="0"/>
            </a:br>
            <a:r>
              <a:rPr lang="en-GB" sz="2400" dirty="0"/>
              <a:t>Values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A55304-6440-462D-824F-1DF54B6A3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44855"/>
              </p:ext>
            </p:extLst>
          </p:nvPr>
        </p:nvGraphicFramePr>
        <p:xfrm>
          <a:off x="290622" y="233916"/>
          <a:ext cx="6882808" cy="4734543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069762">
                  <a:extLst>
                    <a:ext uri="{9D8B030D-6E8A-4147-A177-3AD203B41FA5}">
                      <a16:colId xmlns:a16="http://schemas.microsoft.com/office/drawing/2014/main" val="1754865450"/>
                    </a:ext>
                  </a:extLst>
                </a:gridCol>
                <a:gridCol w="968841">
                  <a:extLst>
                    <a:ext uri="{9D8B030D-6E8A-4147-A177-3AD203B41FA5}">
                      <a16:colId xmlns:a16="http://schemas.microsoft.com/office/drawing/2014/main" val="2351926537"/>
                    </a:ext>
                  </a:extLst>
                </a:gridCol>
                <a:gridCol w="968841">
                  <a:extLst>
                    <a:ext uri="{9D8B030D-6E8A-4147-A177-3AD203B41FA5}">
                      <a16:colId xmlns:a16="http://schemas.microsoft.com/office/drawing/2014/main" val="3707510511"/>
                    </a:ext>
                  </a:extLst>
                </a:gridCol>
                <a:gridCol w="968841">
                  <a:extLst>
                    <a:ext uri="{9D8B030D-6E8A-4147-A177-3AD203B41FA5}">
                      <a16:colId xmlns:a16="http://schemas.microsoft.com/office/drawing/2014/main" val="2608766584"/>
                    </a:ext>
                  </a:extLst>
                </a:gridCol>
                <a:gridCol w="968841">
                  <a:extLst>
                    <a:ext uri="{9D8B030D-6E8A-4147-A177-3AD203B41FA5}">
                      <a16:colId xmlns:a16="http://schemas.microsoft.com/office/drawing/2014/main" val="433453275"/>
                    </a:ext>
                  </a:extLst>
                </a:gridCol>
                <a:gridCol w="968841">
                  <a:extLst>
                    <a:ext uri="{9D8B030D-6E8A-4147-A177-3AD203B41FA5}">
                      <a16:colId xmlns:a16="http://schemas.microsoft.com/office/drawing/2014/main" val="133735416"/>
                    </a:ext>
                  </a:extLst>
                </a:gridCol>
                <a:gridCol w="968841">
                  <a:extLst>
                    <a:ext uri="{9D8B030D-6E8A-4147-A177-3AD203B41FA5}">
                      <a16:colId xmlns:a16="http://schemas.microsoft.com/office/drawing/2014/main" val="4279624181"/>
                    </a:ext>
                  </a:extLst>
                </a:gridCol>
              </a:tblGrid>
              <a:tr h="33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Tau Values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Intercept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Nasdaq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LSE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Nikkei225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DJI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20985"/>
                  </a:ext>
                </a:extLst>
              </a:tr>
              <a:tr h="2114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Linear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0.22000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-0.02000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0.11000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-0.16000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4160141162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0.05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-1.40900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0.28800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-0.09700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0.08100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0.15200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-0.22600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3480374339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0.10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-0.99700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0.19600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-0.05300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0.08900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0.16100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-0.18400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2000532058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0.15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-0.75881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0.17934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-0.02732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0.09647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0.17835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-0.15820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1908114467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0.20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-0.60098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0.19537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-0.04221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0.10094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0.17770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-0.15879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1707575818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0.25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-0.47356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0.17552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-0.03178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0.10074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0.17914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-0.13562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20284553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0.30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-0.36302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0.17338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-0.01847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0.10265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0.18751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-0.15425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855812483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0.35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-0.26982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0.16528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-0.00870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0.18720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-0.14722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2984851883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0.40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-0.16778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0.15949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-0.00708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0.09652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0.17444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-0.14087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2557329842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0.45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-0.09387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0.15366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-0.00111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0.10127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0.18099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-0.13433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1708500821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0.50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-0.02345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0.14986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-0.01052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0.10568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0.17410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-0.13841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511606663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0.55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0.05400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0.14653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-0.00275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0.10698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0.18291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-0.13126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2630256180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0.60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0.14448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0.15026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-0.00546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0.10083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0.19751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-0.12513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1478225688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0.65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0.24304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0.15246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-0.00711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0.11425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0.18196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-0.12654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2915207866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0.70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0.3471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0.17706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-0.01270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0.11178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0.18869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-0.13486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3361376952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0.75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0.47387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0.16843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-0.00189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0.09972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0.21566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-0.12922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1920383618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0.80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0.59671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0.16246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-0.00482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0.12766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0.21634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-0.11804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1900360717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0.85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0.74845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0.18410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-0.01456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0.11876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0.21896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-0.14120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1347187056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0.90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0.17148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0.00932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0.12029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0.23341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-0.14801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1455108747"/>
                  </a:ext>
                </a:extLst>
              </a:tr>
              <a:tr h="21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0.95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1.48503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0.29525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-0.01502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0.13947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0.23068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-0.14860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/>
                </a:tc>
                <a:extLst>
                  <a:ext uri="{0D108BD9-81ED-4DB2-BD59-A6C34878D82A}">
                    <a16:rowId xmlns:a16="http://schemas.microsoft.com/office/drawing/2014/main" val="3705049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158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48BBEF-4639-4C45-B183-EEF13BD55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72235"/>
              </p:ext>
            </p:extLst>
          </p:nvPr>
        </p:nvGraphicFramePr>
        <p:xfrm>
          <a:off x="184298" y="226828"/>
          <a:ext cx="6337004" cy="473504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127052">
                  <a:extLst>
                    <a:ext uri="{9D8B030D-6E8A-4147-A177-3AD203B41FA5}">
                      <a16:colId xmlns:a16="http://schemas.microsoft.com/office/drawing/2014/main" val="1133186337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134849096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81581130"/>
                    </a:ext>
                  </a:extLst>
                </a:gridCol>
                <a:gridCol w="1041990">
                  <a:extLst>
                    <a:ext uri="{9D8B030D-6E8A-4147-A177-3AD203B41FA5}">
                      <a16:colId xmlns:a16="http://schemas.microsoft.com/office/drawing/2014/main" val="2048646002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3778465318"/>
                    </a:ext>
                  </a:extLst>
                </a:gridCol>
                <a:gridCol w="1127052">
                  <a:extLst>
                    <a:ext uri="{9D8B030D-6E8A-4147-A177-3AD203B41FA5}">
                      <a16:colId xmlns:a16="http://schemas.microsoft.com/office/drawing/2014/main" val="1618296131"/>
                    </a:ext>
                  </a:extLst>
                </a:gridCol>
              </a:tblGrid>
              <a:tr h="23675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Tau Values</a:t>
                      </a:r>
                      <a:endParaRPr lang="en-US" sz="14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Nasdaq</a:t>
                      </a:r>
                      <a:endParaRPr lang="en-US" sz="14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SSE</a:t>
                      </a:r>
                      <a:endParaRPr lang="en-US" sz="14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LSE</a:t>
                      </a:r>
                      <a:endParaRPr lang="en-US" sz="14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Nikkei225</a:t>
                      </a:r>
                      <a:endParaRPr lang="en-US" sz="14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Dow Jones</a:t>
                      </a:r>
                      <a:endParaRPr lang="en-US" sz="14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28847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0.05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0.02055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0.10750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219091209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0.10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0.01147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0.03652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89711796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0.15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0.24971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2710984084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0.20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0.03700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0.00001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2960807610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0.25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0.06487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541690832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0.30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0.24757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4293688034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0.35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0.57808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4230135137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0.40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0.62753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2648016041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0.45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0.93643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2027491368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0.50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0.43655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2543157765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0.55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0.85391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003360367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0.60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0.74130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458115518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0.65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0.67611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2348876523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0.70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0.48437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258891570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0.75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0.92247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279469345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0.80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0.80769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195203986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0.85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0.54197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1028590982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0.90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0.76188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0.00003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4009265646"/>
                  </a:ext>
                </a:extLst>
              </a:tr>
              <a:tr h="23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0.95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0.75476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0.05784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0.00233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149575233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B68AD0B2-5BC4-411C-B52F-820F582D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237" y="1893466"/>
            <a:ext cx="2116763" cy="572700"/>
          </a:xfrm>
        </p:spPr>
        <p:txBody>
          <a:bodyPr/>
          <a:lstStyle/>
          <a:p>
            <a:r>
              <a:rPr lang="en-GB" sz="2400" dirty="0"/>
              <a:t>P – values</a:t>
            </a:r>
          </a:p>
        </p:txBody>
      </p:sp>
    </p:spTree>
    <p:extLst>
      <p:ext uri="{BB962C8B-B14F-4D97-AF65-F5344CB8AC3E}">
        <p14:creationId xmlns:p14="http://schemas.microsoft.com/office/powerpoint/2010/main" val="1384622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05AEBDEB-87F1-4B5F-B174-5CDE326A7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2131" y="34258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E61B5-B880-4C6E-B7D7-06CDEC28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9" y="147975"/>
            <a:ext cx="8789581" cy="47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16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6038-0338-4EB1-B32F-925019C1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71" y="114285"/>
            <a:ext cx="8520600" cy="572700"/>
          </a:xfrm>
        </p:spPr>
        <p:txBody>
          <a:bodyPr/>
          <a:lstStyle/>
          <a:p>
            <a:r>
              <a:rPr lang="en-GB" dirty="0"/>
              <a:t>Mid-50%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FBC22F-256A-48A3-ACA7-967ED4DB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30" y="715926"/>
            <a:ext cx="7123812" cy="42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1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D36C-60C9-4B0F-8FDE-AB43AC9E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98DEF-EFDC-4446-AB84-FAFAFA884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Nasdaq tends to have a larger impact on net change in Nifty 50 at the </a:t>
            </a:r>
            <a:r>
              <a:rPr lang="en-US" dirty="0"/>
              <a:t>extreme 5% of the changes.</a:t>
            </a:r>
          </a:p>
          <a:p>
            <a:r>
              <a:rPr lang="en-US" dirty="0"/>
              <a:t>Overall, Shanghai seems to be irrelevant in its impact on Nifty 50.</a:t>
            </a:r>
          </a:p>
          <a:p>
            <a:r>
              <a:rPr lang="en-US" dirty="0"/>
              <a:t>Nasdaq and DJI Paradox</a:t>
            </a:r>
          </a:p>
          <a:p>
            <a:r>
              <a:rPr lang="en-US" dirty="0"/>
              <a:t>LSE seems consistent and fits well within the linear model’s fit in it’s impact on Nifty 50</a:t>
            </a:r>
          </a:p>
          <a:p>
            <a:r>
              <a:rPr lang="en-US" dirty="0"/>
              <a:t>The middle 50% of the net changes seem consistent around the linear model fit, with the exception of Nasdaq</a:t>
            </a:r>
          </a:p>
          <a:p>
            <a:r>
              <a:rPr lang="en-US" dirty="0"/>
              <a:t>In general, stock exchanges fluctuations have an impact on the bottom 10% and top 10% of changes in Nifty 50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130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DFFB6B-66F8-4CE1-AEE2-F4805A08A8FB}"/>
              </a:ext>
            </a:extLst>
          </p:cNvPr>
          <p:cNvSpPr txBox="1"/>
          <p:nvPr/>
        </p:nvSpPr>
        <p:spPr>
          <a:xfrm>
            <a:off x="7598735" y="1786270"/>
            <a:ext cx="1304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SemiBold"/>
              </a:rPr>
              <a:t>Box Plot of Predicted Values using QR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A12DC-3818-4FEF-B570-77490367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6" y="117755"/>
            <a:ext cx="7291986" cy="48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93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9851-BBBD-466E-8C27-42AD211D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18" y="0"/>
            <a:ext cx="8520600" cy="572700"/>
          </a:xfrm>
        </p:spPr>
        <p:txBody>
          <a:bodyPr/>
          <a:lstStyle/>
          <a:p>
            <a:r>
              <a:rPr lang="en-US" sz="2000" dirty="0"/>
              <a:t>Goodness of Fit with R(tau)</a:t>
            </a:r>
            <a:endParaRPr lang="en-GB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6BFD6C-C4D6-4C85-9102-63B944934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10062"/>
              </p:ext>
            </p:extLst>
          </p:nvPr>
        </p:nvGraphicFramePr>
        <p:xfrm>
          <a:off x="326065" y="559982"/>
          <a:ext cx="2197398" cy="440954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098699">
                  <a:extLst>
                    <a:ext uri="{9D8B030D-6E8A-4147-A177-3AD203B41FA5}">
                      <a16:colId xmlns:a16="http://schemas.microsoft.com/office/drawing/2014/main" val="575804411"/>
                    </a:ext>
                  </a:extLst>
                </a:gridCol>
                <a:gridCol w="1098699">
                  <a:extLst>
                    <a:ext uri="{9D8B030D-6E8A-4147-A177-3AD203B41FA5}">
                      <a16:colId xmlns:a16="http://schemas.microsoft.com/office/drawing/2014/main" val="852353999"/>
                    </a:ext>
                  </a:extLst>
                </a:gridCol>
              </a:tblGrid>
              <a:tr h="21530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tau</a:t>
                      </a:r>
                    </a:p>
                  </a:txBody>
                  <a:tcPr marL="7117" marR="7117" marT="7117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R(tau)</a:t>
                      </a:r>
                    </a:p>
                  </a:txBody>
                  <a:tcPr marL="7117" marR="7117" marT="7117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876273"/>
                  </a:ext>
                </a:extLst>
              </a:tr>
              <a:tr h="2157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0.05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-0.48928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870217025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0.10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0.054245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420073892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0.15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0.257774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1418389403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0.20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0.365634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1437100167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0.25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0.429002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340664955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0.30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0.468881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477342110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0.35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0.494059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239585442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0.40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0.509346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4073843428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0.45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0.516851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955309390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0.50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0.518414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970911840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0.55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0.518414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2094887086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0.60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0.512556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997967031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0.65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0.499108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49309069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0.70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0.475141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271493710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0.75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0.437647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1927998728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0.80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0.37802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717960611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0.85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0.279436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4180522949"/>
                  </a:ext>
                </a:extLst>
              </a:tr>
              <a:tr h="217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0.90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0.090985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2098889225"/>
                  </a:ext>
                </a:extLst>
              </a:tr>
              <a:tr h="210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0.95</a:t>
                      </a:r>
                      <a:endParaRPr lang="en-US" sz="1400" b="1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-0.41697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117" marR="7117" marT="7117" marB="0" anchor="b"/>
                </a:tc>
                <a:extLst>
                  <a:ext uri="{0D108BD9-81ED-4DB2-BD59-A6C34878D82A}">
                    <a16:rowId xmlns:a16="http://schemas.microsoft.com/office/drawing/2014/main" val="3431067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B9037C2-413A-47C4-8A3E-822A24DD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0088" y="557233"/>
            <a:ext cx="6134632" cy="43975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8863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2EF7-80D5-4EC1-9432-3B4366EF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89" y="283536"/>
            <a:ext cx="6807229" cy="1070344"/>
          </a:xfrm>
        </p:spPr>
        <p:txBody>
          <a:bodyPr/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Limitations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EF0F31-F6E0-401F-A45E-72391BF5CA02}"/>
              </a:ext>
            </a:extLst>
          </p:cNvPr>
          <p:cNvSpPr txBox="1">
            <a:spLocks/>
          </p:cNvSpPr>
          <p:nvPr/>
        </p:nvSpPr>
        <p:spPr>
          <a:xfrm>
            <a:off x="573394" y="1253542"/>
            <a:ext cx="6654974" cy="315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Font typeface="Montserrat SemiBold"/>
              <a:buNone/>
              <a:defRPr sz="8500" b="0" i="0" u="none" strike="noStrike" cap="none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dirty="0">
                <a:latin typeface="Courier Prime" panose="020B0604020202020204" charset="0"/>
              </a:rPr>
              <a:t>Developing the mathematical intuition for a more complex set of data might lead to ambiguity in interrelation between the variables.</a:t>
            </a:r>
          </a:p>
          <a:p>
            <a:endParaRPr lang="en-IN" sz="1600" dirty="0">
              <a:latin typeface="Courier Prime" panose="020B0604020202020204" charset="0"/>
            </a:endParaRPr>
          </a:p>
          <a:p>
            <a:r>
              <a:rPr lang="en-IN" sz="1600" dirty="0">
                <a:latin typeface="Courier Prime" panose="020B0604020202020204" charset="0"/>
              </a:rPr>
              <a:t>Not always a combative measure to when a linear model fails.</a:t>
            </a:r>
          </a:p>
          <a:p>
            <a:endParaRPr lang="en-IN" sz="1600" dirty="0">
              <a:latin typeface="Courier Prime" panose="020B0604020202020204" charset="0"/>
            </a:endParaRPr>
          </a:p>
          <a:p>
            <a:r>
              <a:rPr lang="en-US" sz="1600" dirty="0">
                <a:latin typeface="Courier Prime" panose="020B0604020202020204" charset="0"/>
              </a:rPr>
              <a:t>It involves very lengthy and complicated procedure of calculations and analysis.</a:t>
            </a:r>
          </a:p>
          <a:p>
            <a:endParaRPr lang="en-US" sz="1600" dirty="0">
              <a:latin typeface="Courier Prime" panose="020B0604020202020204" charset="0"/>
            </a:endParaRPr>
          </a:p>
          <a:p>
            <a:r>
              <a:rPr lang="en-US" sz="1600" dirty="0">
                <a:latin typeface="Courier Prime" panose="020B0604020202020204" charset="0"/>
              </a:rPr>
              <a:t>Lack of comprehension and jargon for a non – mathematical background client.</a:t>
            </a:r>
            <a:endParaRPr lang="en-IN" sz="1600" dirty="0">
              <a:latin typeface="Courier Pri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4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56C2-DF18-40C1-9444-36C2C2B2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72" y="398586"/>
            <a:ext cx="8520600" cy="572700"/>
          </a:xfrm>
        </p:spPr>
        <p:txBody>
          <a:bodyPr/>
          <a:lstStyle/>
          <a:p>
            <a:r>
              <a:rPr lang="en-US" dirty="0"/>
              <a:t>Future Scope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ECBD8-323B-45F3-963E-122CCEE06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731" y="1216130"/>
            <a:ext cx="6509400" cy="3230700"/>
          </a:xfrm>
        </p:spPr>
        <p:txBody>
          <a:bodyPr/>
          <a:lstStyle/>
          <a:p>
            <a:r>
              <a:rPr lang="en-IN" dirty="0"/>
              <a:t>Extending the project to a machine learning dimension by finding optimal higher degree fitting curves.</a:t>
            </a:r>
          </a:p>
          <a:p>
            <a:endParaRPr lang="en-IN" dirty="0"/>
          </a:p>
          <a:p>
            <a:r>
              <a:rPr lang="en-IN" dirty="0"/>
              <a:t>Extending the same into Bayesian statistics for more in depth understanding.</a:t>
            </a:r>
          </a:p>
          <a:p>
            <a:endParaRPr lang="en-IN" dirty="0"/>
          </a:p>
          <a:p>
            <a:r>
              <a:rPr lang="en-IN" dirty="0"/>
              <a:t>Parallelly studying other research papers, and increasing the adaptability of the project’s problem statement with other statistical methods.</a:t>
            </a:r>
          </a:p>
          <a:p>
            <a:endParaRPr lang="en-IN" dirty="0"/>
          </a:p>
          <a:p>
            <a:r>
              <a:rPr lang="en-IN" dirty="0"/>
              <a:t>Producing a research paper to contribute to the financial statistical domain.</a:t>
            </a:r>
          </a:p>
          <a:p>
            <a:endParaRPr lang="en-IN" dirty="0"/>
          </a:p>
          <a:p>
            <a:r>
              <a:rPr lang="en-IN" dirty="0"/>
              <a:t>Sharing the knowledge to various fintech start ups to increase awareness of the intersection of finance, data and statistics. </a:t>
            </a:r>
          </a:p>
        </p:txBody>
      </p:sp>
    </p:spTree>
    <p:extLst>
      <p:ext uri="{BB962C8B-B14F-4D97-AF65-F5344CB8AC3E}">
        <p14:creationId xmlns:p14="http://schemas.microsoft.com/office/powerpoint/2010/main" val="233379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297523" y="3635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3"/>
                </a:solidFill>
              </a:rPr>
              <a:t>Contents</a:t>
            </a:r>
            <a:endParaRPr sz="4800"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1"/>
          </p:nvPr>
        </p:nvSpPr>
        <p:spPr>
          <a:xfrm>
            <a:off x="3436827" y="2187774"/>
            <a:ext cx="1822745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Snapshot</a:t>
            </a:r>
            <a:endParaRPr dirty="0"/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2"/>
          </p:nvPr>
        </p:nvSpPr>
        <p:spPr>
          <a:xfrm>
            <a:off x="431263" y="2336630"/>
            <a:ext cx="2347379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Quantile Regression</a:t>
            </a:r>
            <a:endParaRPr dirty="0"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3"/>
          </p:nvPr>
        </p:nvSpPr>
        <p:spPr>
          <a:xfrm>
            <a:off x="6116327" y="2329543"/>
            <a:ext cx="2453516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Quantile Regression Analysis Results</a:t>
            </a:r>
            <a:endParaRPr dirty="0"/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4"/>
          </p:nvPr>
        </p:nvSpPr>
        <p:spPr>
          <a:xfrm>
            <a:off x="452639" y="3008426"/>
            <a:ext cx="2340179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Concept, Motivation, </a:t>
            </a:r>
            <a:r>
              <a:rPr lang="en-US" dirty="0"/>
              <a:t>Principles, Merits and Comparison with Linear Regression</a:t>
            </a:r>
            <a:endParaRPr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5"/>
          </p:nvPr>
        </p:nvSpPr>
        <p:spPr>
          <a:xfrm>
            <a:off x="3174570" y="2831218"/>
            <a:ext cx="2418155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EDA, Scatterplots, Correlation Matrix, Assumption Checks, Case for Quantile Regression</a:t>
            </a:r>
            <a:endParaRPr dirty="0"/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6"/>
          </p:nvPr>
        </p:nvSpPr>
        <p:spPr>
          <a:xfrm>
            <a:off x="5713226" y="2994250"/>
            <a:ext cx="3182679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Model fits, Key insights, Prediction Accuracy, Comparison with Linear fit, Limitaions and Future Scope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398" name="Google Shape;398;p40"/>
          <p:cNvGrpSpPr/>
          <p:nvPr/>
        </p:nvGrpSpPr>
        <p:grpSpPr>
          <a:xfrm>
            <a:off x="4187788" y="1673095"/>
            <a:ext cx="357274" cy="357274"/>
            <a:chOff x="-48633175" y="2711375"/>
            <a:chExt cx="299325" cy="299325"/>
          </a:xfrm>
        </p:grpSpPr>
        <p:sp>
          <p:nvSpPr>
            <p:cNvPr id="399" name="Google Shape;399;p40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40"/>
          <p:cNvSpPr/>
          <p:nvPr/>
        </p:nvSpPr>
        <p:spPr>
          <a:xfrm>
            <a:off x="7164907" y="1665545"/>
            <a:ext cx="314961" cy="358199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0"/>
          <p:cNvSpPr/>
          <p:nvPr/>
        </p:nvSpPr>
        <p:spPr>
          <a:xfrm>
            <a:off x="1456933" y="1686974"/>
            <a:ext cx="361004" cy="357871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1BCCA8-5F62-47DB-BC7E-68C14F302B03}"/>
              </a:ext>
            </a:extLst>
          </p:cNvPr>
          <p:cNvSpPr/>
          <p:nvPr/>
        </p:nvSpPr>
        <p:spPr>
          <a:xfrm>
            <a:off x="0" y="0"/>
            <a:ext cx="1933832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C3EC-F87D-4103-97AC-41DC600E5A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-1649068" y="2067226"/>
            <a:ext cx="5143501" cy="1009046"/>
          </a:xfrm>
        </p:spPr>
        <p:txBody>
          <a:bodyPr/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9ED5A4E-1792-46C5-8E4B-684CD53F011D}"/>
              </a:ext>
            </a:extLst>
          </p:cNvPr>
          <p:cNvSpPr txBox="1">
            <a:spLocks/>
          </p:cNvSpPr>
          <p:nvPr/>
        </p:nvSpPr>
        <p:spPr>
          <a:xfrm>
            <a:off x="2298358" y="1247021"/>
            <a:ext cx="6509400" cy="3230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  <a:latin typeface="Courier Prime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175BD-06BA-48B0-9F15-1342BFA742EA}"/>
              </a:ext>
            </a:extLst>
          </p:cNvPr>
          <p:cNvSpPr txBox="1"/>
          <p:nvPr/>
        </p:nvSpPr>
        <p:spPr>
          <a:xfrm>
            <a:off x="2296633" y="474921"/>
            <a:ext cx="648586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Comparative analysis of Indian stock market. (n.d.). Retrieved November 12, 2021, from https://www.greatlakes.edu.in/pdf/DebijanMukherjee.pdf. </a:t>
            </a:r>
          </a:p>
          <a:p>
            <a:endParaRPr lang="en-GB" sz="1050" dirty="0">
              <a:solidFill>
                <a:schemeClr val="accent1">
                  <a:lumMod val="20000"/>
                  <a:lumOff val="80000"/>
                </a:schemeClr>
              </a:solidFill>
              <a:latin typeface="Courier Prime"/>
              <a:sym typeface="Courier Prim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Federal Reserve Bank of Boston. (2002, November 12). A quantile regression analysis of the cross section of stock market returns. Federal Reserve Bank of Boston. Retrieved November 12, 2021, from https://www.bostonfed.org/publications/research-department-working-paper/2002/a-quantile-regression-analysis-of-the-cross-section-of-stock-market-returns.aspx. </a:t>
            </a:r>
          </a:p>
          <a:p>
            <a:endParaRPr lang="en-GB" sz="1050" dirty="0">
              <a:solidFill>
                <a:schemeClr val="accent1">
                  <a:lumMod val="20000"/>
                  <a:lumOff val="80000"/>
                </a:schemeClr>
              </a:solidFill>
              <a:latin typeface="Courier Prime"/>
              <a:sym typeface="Courier Prim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© 2017 JETIR February 2017, volume 4 - researchgate.net. (n.d.). Retrieved November 12, 2021, from https://www.researchgate.net/profile/Manjula-Ka/publication/344852865_A_STUDY_OF_RELATIONSHIP_BETWEEN_INDIAN_AND_ASIAN_STOCK_MARKETS_USING_MACHINE_LEARNING_TECHNIQUES/links/5f93cadc299bf1b53e4079aa/A-STUDY-OF-RELATIONSHIP-BETWEEN-INDIAN-AND-ASIAN-STOCK-MARKETS-USING-MACHINE-LEARNING-TECHNIQUES.pdf. </a:t>
            </a:r>
          </a:p>
          <a:p>
            <a:endParaRPr lang="en-US" sz="1050" dirty="0">
              <a:solidFill>
                <a:schemeClr val="accent1">
                  <a:lumMod val="20000"/>
                  <a:lumOff val="80000"/>
                </a:schemeClr>
              </a:solidFill>
              <a:latin typeface="Courier Prime"/>
              <a:sym typeface="Courier Prim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Mensi</a:t>
            </a:r>
            <a:r>
              <a:rPr lang="en-US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, W., </a:t>
            </a:r>
            <a:r>
              <a:rPr lang="en-US" sz="10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Hammoudeh</a:t>
            </a:r>
            <a:r>
              <a:rPr lang="en-US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, S., </a:t>
            </a:r>
            <a:r>
              <a:rPr lang="en-US" sz="10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Reboredo</a:t>
            </a:r>
            <a:r>
              <a:rPr lang="en-US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, J. C., &amp; Nguyen, D. K. (2014, April 13). Do global factors impact BRICS stock markets? A quantile regression approach. Emerging Markets Review. Retrieved November 12, 2021, from https://www.sciencedirect.com/science/article/abs/pii/S156601411400017X. </a:t>
            </a:r>
          </a:p>
          <a:p>
            <a:endParaRPr lang="en-US" sz="1050" dirty="0">
              <a:solidFill>
                <a:schemeClr val="accent1">
                  <a:lumMod val="20000"/>
                  <a:lumOff val="80000"/>
                </a:schemeClr>
              </a:solidFill>
              <a:latin typeface="Courier Prime"/>
              <a:sym typeface="Courier Prim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Koenker</a:t>
            </a:r>
            <a:r>
              <a:rPr lang="en-US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Prime"/>
                <a:sym typeface="Courier Prime"/>
              </a:rPr>
              <a:t>, R., &amp; Hallock, K. F. (n.d.). Quantile regression. Journal of Economic Perspectives. Retrieved November 12, 2021, from https://www.aeaweb.org/articles?id=10.1257%2Fjep.15.4.143. </a:t>
            </a:r>
            <a:endParaRPr lang="en-GB" sz="1050" dirty="0">
              <a:solidFill>
                <a:schemeClr val="accent1">
                  <a:lumMod val="20000"/>
                  <a:lumOff val="80000"/>
                </a:schemeClr>
              </a:solidFill>
              <a:latin typeface="Courier Prime"/>
              <a:sym typeface="Courier Prime"/>
            </a:endParaRPr>
          </a:p>
        </p:txBody>
      </p:sp>
    </p:spTree>
    <p:extLst>
      <p:ext uri="{BB962C8B-B14F-4D97-AF65-F5344CB8AC3E}">
        <p14:creationId xmlns:p14="http://schemas.microsoft.com/office/powerpoint/2010/main" val="289180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2EF7-80D5-4EC1-9432-3B4366EF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6" y="382773"/>
            <a:ext cx="6807229" cy="1070344"/>
          </a:xfrm>
        </p:spPr>
        <p:txBody>
          <a:bodyPr/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Acknowledgements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EF0F31-F6E0-401F-A45E-72391BF5CA02}"/>
              </a:ext>
            </a:extLst>
          </p:cNvPr>
          <p:cNvSpPr txBox="1">
            <a:spLocks/>
          </p:cNvSpPr>
          <p:nvPr/>
        </p:nvSpPr>
        <p:spPr>
          <a:xfrm>
            <a:off x="431627" y="1785169"/>
            <a:ext cx="6654974" cy="2509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Font typeface="Montserrat SemiBold"/>
              <a:buNone/>
              <a:defRPr sz="8500" b="0" i="0" u="none" strike="noStrike" cap="none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latin typeface="Courier Prime" panose="020B0604020202020204" charset="0"/>
                <a:ea typeface="MS Mincho" panose="02020609040205080304" pitchFamily="49" charset="-128"/>
              </a:rPr>
              <a:t>We would like to acknowledge and express our gratitude to our Mentor, Dr. Hemant Kulkarni sir, for helping us structure, format and understand the concepts employed in this project.</a:t>
            </a:r>
          </a:p>
          <a:p>
            <a:endParaRPr lang="en-US" sz="1400" dirty="0">
              <a:latin typeface="Courier Prime" panose="020B0604020202020204" charset="0"/>
              <a:ea typeface="MS Mincho" panose="02020609040205080304" pitchFamily="49" charset="-128"/>
            </a:endParaRPr>
          </a:p>
          <a:p>
            <a:r>
              <a:rPr lang="en-US" sz="1400" dirty="0">
                <a:latin typeface="Courier Prime" panose="020B0604020202020204" charset="0"/>
                <a:ea typeface="MS Mincho" panose="02020609040205080304" pitchFamily="49" charset="-128"/>
              </a:rPr>
              <a:t>We would like to thank NMIMS deemed to be University, Navi Mumbai, for providing us with this opportunity, and provide with us with the necessary tools and resources.</a:t>
            </a:r>
          </a:p>
          <a:p>
            <a:endParaRPr lang="en-US" sz="1400" dirty="0">
              <a:latin typeface="Courier Prime" panose="020B0604020202020204" charset="0"/>
              <a:ea typeface="MS Mincho" panose="02020609040205080304" pitchFamily="49" charset="-128"/>
            </a:endParaRPr>
          </a:p>
          <a:p>
            <a:r>
              <a:rPr lang="en-US" sz="1400" dirty="0">
                <a:latin typeface="Courier Prime" panose="020B0604020202020204" charset="0"/>
                <a:ea typeface="MS Mincho" panose="02020609040205080304" pitchFamily="49" charset="-128"/>
              </a:rPr>
              <a:t>Lastly, we would express our gratitude to the various sources, academicians and students from other universities who contributed and helped us build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984135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3"/>
          <p:cNvSpPr txBox="1">
            <a:spLocks noGrp="1"/>
          </p:cNvSpPr>
          <p:nvPr>
            <p:ph type="title"/>
          </p:nvPr>
        </p:nvSpPr>
        <p:spPr>
          <a:xfrm>
            <a:off x="311700" y="4555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Our</a:t>
            </a:r>
            <a:r>
              <a:rPr lang="en" dirty="0"/>
              <a:t> Team</a:t>
            </a:r>
            <a:endParaRPr dirty="0"/>
          </a:p>
        </p:txBody>
      </p:sp>
      <p:sp>
        <p:nvSpPr>
          <p:cNvPr id="650" name="Google Shape;650;p53"/>
          <p:cNvSpPr txBox="1">
            <a:spLocks noGrp="1"/>
          </p:cNvSpPr>
          <p:nvPr>
            <p:ph type="subTitle" idx="2"/>
          </p:nvPr>
        </p:nvSpPr>
        <p:spPr>
          <a:xfrm>
            <a:off x="5571771" y="3252748"/>
            <a:ext cx="2256434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Shraddha Kodavade</a:t>
            </a:r>
            <a:endParaRPr sz="1600" dirty="0"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4"/>
          </p:nvPr>
        </p:nvSpPr>
        <p:spPr>
          <a:xfrm>
            <a:off x="3408791" y="3252905"/>
            <a:ext cx="1981199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Hrishita Bapuram</a:t>
            </a:r>
            <a:endParaRPr sz="1600" dirty="0"/>
          </a:p>
        </p:txBody>
      </p:sp>
      <p:grpSp>
        <p:nvGrpSpPr>
          <p:cNvPr id="653" name="Google Shape;653;p53"/>
          <p:cNvGrpSpPr/>
          <p:nvPr/>
        </p:nvGrpSpPr>
        <p:grpSpPr>
          <a:xfrm>
            <a:off x="3732641" y="1658759"/>
            <a:ext cx="1496865" cy="1495021"/>
            <a:chOff x="2218426" y="1621388"/>
            <a:chExt cx="1496865" cy="1495021"/>
          </a:xfrm>
        </p:grpSpPr>
        <p:grpSp>
          <p:nvGrpSpPr>
            <p:cNvPr id="654" name="Google Shape;654;p53"/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655" name="Google Shape;655;p53"/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3"/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57" name="Google Shape;657;p53"/>
            <p:cNvPicPr preferRelativeResize="0"/>
            <p:nvPr/>
          </p:nvPicPr>
          <p:blipFill>
            <a:blip r:embed="rId3"/>
            <a:srcRect t="146" b="146"/>
            <a:stretch/>
          </p:blipFill>
          <p:spPr>
            <a:xfrm>
              <a:off x="2218426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" name="Google Shape;658;p53"/>
          <p:cNvGrpSpPr/>
          <p:nvPr/>
        </p:nvGrpSpPr>
        <p:grpSpPr>
          <a:xfrm>
            <a:off x="6033238" y="1587795"/>
            <a:ext cx="1495131" cy="1565985"/>
            <a:chOff x="5519985" y="1550581"/>
            <a:chExt cx="1495131" cy="1565985"/>
          </a:xfrm>
        </p:grpSpPr>
        <p:grpSp>
          <p:nvGrpSpPr>
            <p:cNvPr id="659" name="Google Shape;659;p53"/>
            <p:cNvGrpSpPr/>
            <p:nvPr/>
          </p:nvGrpSpPr>
          <p:grpSpPr>
            <a:xfrm>
              <a:off x="5703886" y="1872225"/>
              <a:ext cx="1311230" cy="1244341"/>
              <a:chOff x="5689861" y="2086800"/>
              <a:chExt cx="1311230" cy="1244341"/>
            </a:xfrm>
          </p:grpSpPr>
          <p:sp>
            <p:nvSpPr>
              <p:cNvPr id="660" name="Google Shape;660;p53"/>
              <p:cNvSpPr/>
              <p:nvPr/>
            </p:nvSpPr>
            <p:spPr>
              <a:xfrm flipH="1">
                <a:off x="5689861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3"/>
              <p:cNvSpPr/>
              <p:nvPr/>
            </p:nvSpPr>
            <p:spPr>
              <a:xfrm flipH="1">
                <a:off x="6812991" y="3143341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62" name="Google Shape;662;p53"/>
            <p:cNvPicPr preferRelativeResize="0"/>
            <p:nvPr/>
          </p:nvPicPr>
          <p:blipFill rotWithShape="1">
            <a:blip r:embed="rId4"/>
            <a:srcRect l="532" t="-217" r="-532" b="21356"/>
            <a:stretch/>
          </p:blipFill>
          <p:spPr>
            <a:xfrm>
              <a:off x="5519985" y="1550581"/>
              <a:ext cx="1333500" cy="1335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658;p53">
            <a:extLst>
              <a:ext uri="{FF2B5EF4-FFF2-40B4-BE49-F238E27FC236}">
                <a16:creationId xmlns:a16="http://schemas.microsoft.com/office/drawing/2014/main" id="{F0AA149C-0DD0-401D-A622-505324C27E06}"/>
              </a:ext>
            </a:extLst>
          </p:cNvPr>
          <p:cNvGrpSpPr/>
          <p:nvPr/>
        </p:nvGrpSpPr>
        <p:grpSpPr>
          <a:xfrm>
            <a:off x="1435234" y="1658602"/>
            <a:ext cx="1495131" cy="1495178"/>
            <a:chOff x="5519985" y="1621388"/>
            <a:chExt cx="1495131" cy="1495178"/>
          </a:xfrm>
        </p:grpSpPr>
        <p:grpSp>
          <p:nvGrpSpPr>
            <p:cNvPr id="22" name="Google Shape;659;p53">
              <a:extLst>
                <a:ext uri="{FF2B5EF4-FFF2-40B4-BE49-F238E27FC236}">
                  <a16:creationId xmlns:a16="http://schemas.microsoft.com/office/drawing/2014/main" id="{8365DB95-2145-4CF5-92F8-19360388D14B}"/>
                </a:ext>
              </a:extLst>
            </p:cNvPr>
            <p:cNvGrpSpPr/>
            <p:nvPr/>
          </p:nvGrpSpPr>
          <p:grpSpPr>
            <a:xfrm>
              <a:off x="5703886" y="1872225"/>
              <a:ext cx="1311230" cy="1244341"/>
              <a:chOff x="5689861" y="2086800"/>
              <a:chExt cx="1311230" cy="1244341"/>
            </a:xfrm>
          </p:grpSpPr>
          <p:sp>
            <p:nvSpPr>
              <p:cNvPr id="24" name="Google Shape;660;p53">
                <a:extLst>
                  <a:ext uri="{FF2B5EF4-FFF2-40B4-BE49-F238E27FC236}">
                    <a16:creationId xmlns:a16="http://schemas.microsoft.com/office/drawing/2014/main" id="{89008741-A0DF-429D-BFB4-F3B7F6D669C2}"/>
                  </a:ext>
                </a:extLst>
              </p:cNvPr>
              <p:cNvSpPr/>
              <p:nvPr/>
            </p:nvSpPr>
            <p:spPr>
              <a:xfrm flipH="1">
                <a:off x="5689861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1;p53">
                <a:extLst>
                  <a:ext uri="{FF2B5EF4-FFF2-40B4-BE49-F238E27FC236}">
                    <a16:creationId xmlns:a16="http://schemas.microsoft.com/office/drawing/2014/main" id="{272441FE-2B73-483E-99A9-37E3647F0D73}"/>
                  </a:ext>
                </a:extLst>
              </p:cNvPr>
              <p:cNvSpPr/>
              <p:nvPr/>
            </p:nvSpPr>
            <p:spPr>
              <a:xfrm flipH="1">
                <a:off x="6812991" y="3143341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3" name="Google Shape;662;p53">
              <a:extLst>
                <a:ext uri="{FF2B5EF4-FFF2-40B4-BE49-F238E27FC236}">
                  <a16:creationId xmlns:a16="http://schemas.microsoft.com/office/drawing/2014/main" id="{E51165EE-FFD2-48D8-941D-78D26FAA548D}"/>
                </a:ext>
              </a:extLst>
            </p:cNvPr>
            <p:cNvPicPr preferRelativeResize="0"/>
            <p:nvPr/>
          </p:nvPicPr>
          <p:blipFill>
            <a:blip r:embed="rId5"/>
            <a:srcRect t="12610" b="12610"/>
            <a:stretch/>
          </p:blipFill>
          <p:spPr>
            <a:xfrm>
              <a:off x="5519985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650;p53">
            <a:extLst>
              <a:ext uri="{FF2B5EF4-FFF2-40B4-BE49-F238E27FC236}">
                <a16:creationId xmlns:a16="http://schemas.microsoft.com/office/drawing/2014/main" id="{5485BC8D-3E77-4966-ADD1-B73776E4490B}"/>
              </a:ext>
            </a:extLst>
          </p:cNvPr>
          <p:cNvSpPr txBox="1">
            <a:spLocks/>
          </p:cNvSpPr>
          <p:nvPr/>
        </p:nvSpPr>
        <p:spPr>
          <a:xfrm>
            <a:off x="1022337" y="3252748"/>
            <a:ext cx="215929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8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600" dirty="0"/>
              <a:t>Dhanashri </a:t>
            </a:r>
            <a:r>
              <a:rPr lang="en-US" sz="1600" dirty="0" err="1"/>
              <a:t>Kanitkar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0418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1"/>
          <p:cNvSpPr txBox="1">
            <a:spLocks noGrp="1"/>
          </p:cNvSpPr>
          <p:nvPr>
            <p:ph type="title"/>
          </p:nvPr>
        </p:nvSpPr>
        <p:spPr>
          <a:xfrm>
            <a:off x="684028" y="1590000"/>
            <a:ext cx="7775944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dirty="0"/>
              <a:t>Thanks!</a:t>
            </a:r>
            <a:endParaRPr sz="13000" dirty="0"/>
          </a:p>
        </p:txBody>
      </p:sp>
    </p:spTree>
    <p:extLst>
      <p:ext uri="{BB962C8B-B14F-4D97-AF65-F5344CB8AC3E}">
        <p14:creationId xmlns:p14="http://schemas.microsoft.com/office/powerpoint/2010/main" val="2772860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B6E5-EF57-405A-B586-FA01EB9F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6" y="2721129"/>
            <a:ext cx="5531045" cy="811200"/>
          </a:xfrm>
        </p:spPr>
        <p:txBody>
          <a:bodyPr/>
          <a:lstStyle/>
          <a:p>
            <a:r>
              <a:rPr lang="en-GB" dirty="0"/>
              <a:t>Introduction to Quantile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72A80-818C-4970-B050-BFB0537A66E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F4FE4C-A36D-4A4D-9650-A70268B88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340" y="4072366"/>
            <a:ext cx="5092329" cy="942300"/>
          </a:xfrm>
        </p:spPr>
        <p:txBody>
          <a:bodyPr/>
          <a:lstStyle/>
          <a:p>
            <a:r>
              <a:rPr lang="en-GB" dirty="0"/>
              <a:t>Why should we always be </a:t>
            </a:r>
            <a:r>
              <a:rPr lang="en-GB" b="1" i="1" dirty="0"/>
              <a:t>mean-minded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221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B5FF-2B53-438F-B284-8A0A247E3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80" y="298582"/>
            <a:ext cx="8520600" cy="572700"/>
          </a:xfrm>
        </p:spPr>
        <p:txBody>
          <a:bodyPr/>
          <a:lstStyle/>
          <a:p>
            <a:r>
              <a:rPr lang="en-GB" dirty="0"/>
              <a:t>Regression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87318-2B6B-4B46-B753-ACDB48260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515" y="1006548"/>
            <a:ext cx="7082336" cy="3331535"/>
          </a:xfrm>
        </p:spPr>
        <p:txBody>
          <a:bodyPr/>
          <a:lstStyle/>
          <a:p>
            <a:r>
              <a:rPr lang="en-US" dirty="0"/>
              <a:t>Regression analysis is a powerful statistical method that allows you to examine the relationship between two or more variables of interest. ​</a:t>
            </a:r>
          </a:p>
          <a:p>
            <a:endParaRPr lang="en-US" dirty="0"/>
          </a:p>
          <a:p>
            <a:r>
              <a:rPr lang="en-US" dirty="0"/>
              <a:t>Typically, a regression analysis is done for one of two purposes:​</a:t>
            </a:r>
          </a:p>
          <a:p>
            <a:pPr lvl="1"/>
            <a:r>
              <a:rPr lang="en-US" dirty="0"/>
              <a:t>To predict the value of the dependent variable for individuals for whom some information concerning the explanatory variables is available​</a:t>
            </a:r>
          </a:p>
          <a:p>
            <a:pPr lvl="1"/>
            <a:r>
              <a:rPr lang="en-US" dirty="0"/>
              <a:t>To estimate the effect of some explanatory variable on the dependent variable. ​</a:t>
            </a:r>
          </a:p>
          <a:p>
            <a:endParaRPr lang="en-US" dirty="0"/>
          </a:p>
          <a:p>
            <a:r>
              <a:rPr lang="en-US" dirty="0"/>
              <a:t>Regression analysis helps an organization to understand what their data points represent and use them accordingly with the help of business analytical techniques in order to do better decision-making.​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47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25A0-A811-4E45-8310-C3350C7B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11" y="362377"/>
            <a:ext cx="8520600" cy="572700"/>
          </a:xfrm>
        </p:spPr>
        <p:txBody>
          <a:bodyPr/>
          <a:lstStyle/>
          <a:p>
            <a:r>
              <a:rPr lang="en-GB" dirty="0"/>
              <a:t>Linear Regression and its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DF269-729D-46CE-A509-99898699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310" y="1062867"/>
            <a:ext cx="6509400" cy="3230700"/>
          </a:xfrm>
        </p:spPr>
        <p:txBody>
          <a:bodyPr/>
          <a:lstStyle/>
          <a:p>
            <a:r>
              <a:rPr lang="en-US" dirty="0"/>
              <a:t>The central objective of regression techniques is to obtain summary of the response variable conditioning on the explanatory variables.</a:t>
            </a:r>
          </a:p>
          <a:p>
            <a:pPr marL="139700" indent="0">
              <a:buNone/>
            </a:pPr>
            <a:r>
              <a:rPr lang="en-US" dirty="0"/>
              <a:t> 	Y: Monthly Electricity Usage of family</a:t>
            </a:r>
          </a:p>
          <a:p>
            <a:pPr marL="139700" indent="0">
              <a:buNone/>
            </a:pPr>
            <a:r>
              <a:rPr lang="en-US" dirty="0"/>
              <a:t>	X: Income, House size, number of electronic 	   gadgets, size of family</a:t>
            </a:r>
          </a:p>
          <a:p>
            <a:r>
              <a:rPr lang="en-US" dirty="0"/>
              <a:t>Model: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Linear Regression Model:</a:t>
            </a:r>
          </a:p>
          <a:p>
            <a:pPr marL="13970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6F8BA-DBDC-4E47-B70F-8BC947250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534" t="59811" r="26822" b="29715"/>
          <a:stretch/>
        </p:blipFill>
        <p:spPr>
          <a:xfrm>
            <a:off x="1446030" y="2707757"/>
            <a:ext cx="3622158" cy="4889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8904C-D3DC-4439-9A5E-14D5016EB7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44729" t="71938" r="43023" b="23239"/>
          <a:stretch/>
        </p:blipFill>
        <p:spPr>
          <a:xfrm>
            <a:off x="1460206" y="3615070"/>
            <a:ext cx="2047942" cy="4536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74028-39C3-493A-A6F1-4DB6530CF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790" t="77589" r="47675" b="15934"/>
          <a:stretch/>
        </p:blipFill>
        <p:spPr>
          <a:xfrm>
            <a:off x="1438939" y="4182138"/>
            <a:ext cx="2888432" cy="53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3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6FB1-4665-4EC2-9D3B-099741C3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84404"/>
            <a:ext cx="8520600" cy="572700"/>
          </a:xfrm>
        </p:spPr>
        <p:txBody>
          <a:bodyPr/>
          <a:lstStyle/>
          <a:p>
            <a:r>
              <a:rPr lang="en-GB" dirty="0"/>
              <a:t>Least Squares Estimation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717C7-BB46-4C4F-817A-A0D6F7310D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714" t="62231" r="37907" b="16210"/>
          <a:stretch/>
        </p:blipFill>
        <p:spPr>
          <a:xfrm>
            <a:off x="680484" y="1070344"/>
            <a:ext cx="4997410" cy="2062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F9751-7C68-40FD-9E5C-1FCFBE31B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9106" t="33764" r="41012" b="37722"/>
          <a:stretch/>
        </p:blipFill>
        <p:spPr>
          <a:xfrm>
            <a:off x="5925877" y="1094902"/>
            <a:ext cx="2509286" cy="20242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C0939E-4652-4AB9-99A6-72CC28258B96}"/>
              </a:ext>
            </a:extLst>
          </p:cNvPr>
          <p:cNvSpPr txBox="1"/>
          <p:nvPr/>
        </p:nvSpPr>
        <p:spPr>
          <a:xfrm>
            <a:off x="616688" y="3374064"/>
            <a:ext cx="6641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5450" indent="-285750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Courier Prime"/>
                <a:sym typeface="Courier Prime"/>
              </a:rPr>
              <a:t>Gives misleading results when assumptions are violated.</a:t>
            </a:r>
          </a:p>
          <a:p>
            <a:pPr marL="425450" indent="-285750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Courier Prime"/>
                <a:sym typeface="Courier Prime"/>
              </a:rPr>
              <a:t>Not efficient in the presence of outliers.</a:t>
            </a:r>
          </a:p>
          <a:p>
            <a:pPr marL="425450" indent="-285750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Courier Prime"/>
                <a:sym typeface="Courier Prime"/>
              </a:rPr>
              <a:t>Median regression based on least absolute deviation is an alternative robust method to mean regression.</a:t>
            </a:r>
          </a:p>
          <a:p>
            <a:pPr marL="425450" indent="-285750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Courier Prime"/>
                <a:sym typeface="Courier Prime"/>
              </a:rPr>
              <a:t>Can not capture non-central characteristics of the response </a:t>
            </a:r>
            <a:r>
              <a:rPr lang="en-GB" dirty="0">
                <a:solidFill>
                  <a:schemeClr val="accent3"/>
                </a:solidFill>
                <a:latin typeface="Courier Prime"/>
                <a:sym typeface="Courier Prime"/>
              </a:rPr>
              <a:t>variable.</a:t>
            </a:r>
          </a:p>
        </p:txBody>
      </p:sp>
    </p:spTree>
    <p:extLst>
      <p:ext uri="{BB962C8B-B14F-4D97-AF65-F5344CB8AC3E}">
        <p14:creationId xmlns:p14="http://schemas.microsoft.com/office/powerpoint/2010/main" val="134755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123C-F4DA-4DFC-830A-866696AB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31" y="263140"/>
            <a:ext cx="8520600" cy="572700"/>
          </a:xfrm>
        </p:spPr>
        <p:txBody>
          <a:bodyPr/>
          <a:lstStyle/>
          <a:p>
            <a:r>
              <a:rPr lang="en-GB"/>
              <a:t>Quantile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BB07B-A9DA-4670-B226-7A9D27505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598" y="1069955"/>
            <a:ext cx="5739622" cy="4012585"/>
          </a:xfrm>
        </p:spPr>
        <p:txBody>
          <a:bodyPr/>
          <a:lstStyle/>
          <a:p>
            <a:r>
              <a:rPr lang="en-US" dirty="0"/>
              <a:t>Median regression based on least absolute deviation is an alternative robust method to mean regression.</a:t>
            </a:r>
          </a:p>
          <a:p>
            <a:endParaRPr lang="en-US" sz="1200" dirty="0"/>
          </a:p>
          <a:p>
            <a:r>
              <a:rPr lang="en-US" dirty="0"/>
              <a:t>Quantile: The tau−</a:t>
            </a:r>
            <a:r>
              <a:rPr lang="en-US" err="1"/>
              <a:t>th</a:t>
            </a:r>
            <a:r>
              <a:rPr lang="en-US" dirty="0"/>
              <a:t> quantile denotes the value </a:t>
            </a:r>
            <a:r>
              <a:rPr lang="en-US"/>
              <a:t>of random variable bellow which proportion of </a:t>
            </a:r>
            <a:r>
              <a:rPr lang="en-US" dirty="0"/>
              <a:t>population is tau:</a:t>
            </a:r>
          </a:p>
          <a:p>
            <a:endParaRPr lang="en-US" dirty="0"/>
          </a:p>
          <a:p>
            <a:r>
              <a:rPr lang="en-US" dirty="0"/>
              <a:t>For every given sample, the middle value of such data is called the median, middle quantile, or 50th percentile</a:t>
            </a:r>
            <a:r>
              <a:rPr lang="en-US" sz="1200" dirty="0"/>
              <a:t>.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60E21BBE-573E-4A16-AD2C-E1A7E11DA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716" y="3583869"/>
            <a:ext cx="5280837" cy="1363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36845-AB3D-4D5A-B658-CED3BDA40C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4608" y="1066605"/>
            <a:ext cx="2987680" cy="1570942"/>
          </a:xfrm>
          <a:prstGeom prst="rect">
            <a:avLst/>
          </a:prstGeom>
        </p:spPr>
      </p:pic>
      <p:pic>
        <p:nvPicPr>
          <p:cNvPr id="3074" name="Picture 2" descr="Understanding Boxplots. The image above is a boxplot. A boxplot… | by  Michael Galarnyk | Towards Data Science">
            <a:extLst>
              <a:ext uri="{FF2B5EF4-FFF2-40B4-BE49-F238E27FC236}">
                <a16:creationId xmlns:a16="http://schemas.microsoft.com/office/drawing/2014/main" id="{E9F32B85-5A68-41F0-AB29-E41791D94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20" y="2868313"/>
            <a:ext cx="2974457" cy="14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A9685-C9D8-48B5-B20B-134A093D29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4267" t="44785" r="43481" b="51599"/>
          <a:stretch/>
        </p:blipFill>
        <p:spPr>
          <a:xfrm>
            <a:off x="2736111" y="2417136"/>
            <a:ext cx="1920949" cy="3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3664"/>
      </p:ext>
    </p:extLst>
  </p:cSld>
  <p:clrMapOvr>
    <a:masterClrMapping/>
  </p:clrMapOvr>
</p:sld>
</file>

<file path=ppt/theme/theme1.xml><?xml version="1.0" encoding="utf-8"?>
<a:theme xmlns:a="http://schemas.openxmlformats.org/drawingml/2006/main" name="Heimat Presentation by Slidesgo">
  <a:themeElements>
    <a:clrScheme name="Simple Light">
      <a:dk1>
        <a:srgbClr val="4D3C3C"/>
      </a:dk1>
      <a:lt1>
        <a:srgbClr val="FFFFFF"/>
      </a:lt1>
      <a:dk2>
        <a:srgbClr val="595959"/>
      </a:dk2>
      <a:lt2>
        <a:srgbClr val="EEEEEE"/>
      </a:lt2>
      <a:accent1>
        <a:srgbClr val="CC6462"/>
      </a:accent1>
      <a:accent2>
        <a:srgbClr val="EBE1D0"/>
      </a:accent2>
      <a:accent3>
        <a:srgbClr val="4D3C3C"/>
      </a:accent3>
      <a:accent4>
        <a:srgbClr val="9A4D4A"/>
      </a:accent4>
      <a:accent5>
        <a:srgbClr val="FFD966"/>
      </a:accent5>
      <a:accent6>
        <a:srgbClr val="FBF8F4"/>
      </a:accent6>
      <a:hlink>
        <a:srgbClr val="CC64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97B844B726FE4D80A38AC1602A7E2B" ma:contentTypeVersion="5" ma:contentTypeDescription="Create a new document." ma:contentTypeScope="" ma:versionID="cf0c323a920fecbf6285c252f32858e2">
  <xsd:schema xmlns:xsd="http://www.w3.org/2001/XMLSchema" xmlns:xs="http://www.w3.org/2001/XMLSchema" xmlns:p="http://schemas.microsoft.com/office/2006/metadata/properties" xmlns:ns2="e2634e8c-88f4-419d-8ef3-36c9f61f195e" targetNamespace="http://schemas.microsoft.com/office/2006/metadata/properties" ma:root="true" ma:fieldsID="5b4d507be3446afdf8407d3fb8f36332" ns2:_="">
    <xsd:import namespace="e2634e8c-88f4-419d-8ef3-36c9f61f19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34e8c-88f4-419d-8ef3-36c9f61f19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CA2894-627D-4C00-BFE3-581AA85F21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76E162-7743-4791-BBE4-37ACF978AEE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E70E6C9-5A52-4012-8782-F204A7388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634e8c-88f4-419d-8ef3-36c9f61f19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2143</Words>
  <Application>Microsoft Office PowerPoint</Application>
  <PresentationFormat>On-screen Show (16:9)</PresentationFormat>
  <Paragraphs>515</Paragraphs>
  <Slides>43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Heimat Presentation by Slidesgo</vt:lpstr>
      <vt:lpstr>Quantile Regression to Understand Interrelationship amongst Stock Exchanges Globally</vt:lpstr>
      <vt:lpstr>— Charles Wheelan (Naked Statistics)</vt:lpstr>
      <vt:lpstr>Key Objectives </vt:lpstr>
      <vt:lpstr>Contents</vt:lpstr>
      <vt:lpstr>Introduction to Quantile Regression</vt:lpstr>
      <vt:lpstr>Regression Analysis</vt:lpstr>
      <vt:lpstr>Linear Regression and its Limitations</vt:lpstr>
      <vt:lpstr>Least Squares Estimation</vt:lpstr>
      <vt:lpstr>Quantile Regression</vt:lpstr>
      <vt:lpstr>PowerPoint Presentation</vt:lpstr>
      <vt:lpstr>When to use Quantile Regression?</vt:lpstr>
      <vt:lpstr>PowerPoint Presentation</vt:lpstr>
      <vt:lpstr>Advantages of Quantile Regression</vt:lpstr>
      <vt:lpstr>The Math (Stats) of it all!</vt:lpstr>
      <vt:lpstr>Linear Quantile Regression</vt:lpstr>
      <vt:lpstr>Goodness of Fit</vt:lpstr>
      <vt:lpstr>Linear Regression Vs. Quantile Regression</vt:lpstr>
      <vt:lpstr>PowerPoint Presentation</vt:lpstr>
      <vt:lpstr>Data Snap Shot &amp; Linear Fit</vt:lpstr>
      <vt:lpstr>The Global Indices</vt:lpstr>
      <vt:lpstr>The Unclear Relationship</vt:lpstr>
      <vt:lpstr>Scatter-ness</vt:lpstr>
      <vt:lpstr>Distribution of the Data</vt:lpstr>
      <vt:lpstr>Boxplot for each index</vt:lpstr>
      <vt:lpstr>Homoscedasticity Check</vt:lpstr>
      <vt:lpstr>P-P Plot</vt:lpstr>
      <vt:lpstr>Fitting of Linear Model</vt:lpstr>
      <vt:lpstr>PowerPoint Presentation</vt:lpstr>
      <vt:lpstr>Quantile Regression Fit</vt:lpstr>
      <vt:lpstr>Fitting of Quantile Regression Model</vt:lpstr>
      <vt:lpstr>Parameter  Values</vt:lpstr>
      <vt:lpstr>P – values</vt:lpstr>
      <vt:lpstr>PowerPoint Presentation</vt:lpstr>
      <vt:lpstr>Mid-50% Analysis</vt:lpstr>
      <vt:lpstr>Key insights</vt:lpstr>
      <vt:lpstr>PowerPoint Presentation</vt:lpstr>
      <vt:lpstr>Goodness of Fit with R(tau)</vt:lpstr>
      <vt:lpstr>Limitations </vt:lpstr>
      <vt:lpstr>Future Scope </vt:lpstr>
      <vt:lpstr>References</vt:lpstr>
      <vt:lpstr>Acknowledgements 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Quantile Regression to Understand Interrelationship amongst Stock Exchanges Globally</dc:title>
  <dc:creator>Hrishita Bapuram</dc:creator>
  <cp:lastModifiedBy>Hrishita Bapuram</cp:lastModifiedBy>
  <cp:revision>14</cp:revision>
  <dcterms:modified xsi:type="dcterms:W3CDTF">2021-11-13T00:18:56Z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0x0101003D97B844B726FE4D80A38AC1602A7E2B</vt:lpwstr>
  </property>
</Properties>
</file>